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8" r:id="rId5"/>
    <p:sldMasterId id="2147484507" r:id="rId6"/>
    <p:sldMasterId id="2147484519" r:id="rId7"/>
    <p:sldMasterId id="2147484539" r:id="rId8"/>
  </p:sldMasterIdLst>
  <p:notesMasterIdLst>
    <p:notesMasterId r:id="rId47"/>
  </p:notesMasterIdLst>
  <p:handoutMasterIdLst>
    <p:handoutMasterId r:id="rId48"/>
  </p:handoutMasterIdLst>
  <p:sldIdLst>
    <p:sldId id="1486" r:id="rId9"/>
    <p:sldId id="1374" r:id="rId10"/>
    <p:sldId id="1835" r:id="rId11"/>
    <p:sldId id="1896" r:id="rId12"/>
    <p:sldId id="1851" r:id="rId13"/>
    <p:sldId id="1852" r:id="rId14"/>
    <p:sldId id="1836" r:id="rId15"/>
    <p:sldId id="1838" r:id="rId16"/>
    <p:sldId id="1837" r:id="rId17"/>
    <p:sldId id="1839" r:id="rId18"/>
    <p:sldId id="1895" r:id="rId19"/>
    <p:sldId id="1827" r:id="rId20"/>
    <p:sldId id="1828" r:id="rId21"/>
    <p:sldId id="1829" r:id="rId22"/>
    <p:sldId id="1862" r:id="rId23"/>
    <p:sldId id="1886" r:id="rId24"/>
    <p:sldId id="1887" r:id="rId25"/>
    <p:sldId id="1894" r:id="rId26"/>
    <p:sldId id="1860" r:id="rId27"/>
    <p:sldId id="1893" r:id="rId28"/>
    <p:sldId id="1867" r:id="rId29"/>
    <p:sldId id="1868" r:id="rId30"/>
    <p:sldId id="1884" r:id="rId31"/>
    <p:sldId id="1869" r:id="rId32"/>
    <p:sldId id="1892" r:id="rId33"/>
    <p:sldId id="1897" r:id="rId34"/>
    <p:sldId id="1898" r:id="rId35"/>
    <p:sldId id="1899" r:id="rId36"/>
    <p:sldId id="1891" r:id="rId37"/>
    <p:sldId id="1890" r:id="rId38"/>
    <p:sldId id="1881" r:id="rId39"/>
    <p:sldId id="1880" r:id="rId40"/>
    <p:sldId id="277" r:id="rId41"/>
    <p:sldId id="1848" r:id="rId42"/>
    <p:sldId id="1879" r:id="rId43"/>
    <p:sldId id="1900" r:id="rId44"/>
    <p:sldId id="1509" r:id="rId45"/>
    <p:sldId id="1710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3394" autoAdjust="0"/>
  </p:normalViewPr>
  <p:slideViewPr>
    <p:cSldViewPr>
      <p:cViewPr varScale="1">
        <p:scale>
          <a:sx n="62" d="100"/>
          <a:sy n="62" d="100"/>
        </p:scale>
        <p:origin x="1210" y="48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Memory per </a:t>
            </a:r>
            <a:r>
              <a:rPr lang="en-US" sz="1600" err="1"/>
              <a:t>SmallRc</a:t>
            </a:r>
            <a:r>
              <a:rPr lang="en-US" sz="1600"/>
              <a:t> query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Sheet3!$C$4</c:f>
              <c:strCache>
                <c:ptCount val="1"/>
                <c:pt idx="0">
                  <c:v>Concurrency Slots per query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Sheet3!$S$5:$S$16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9-48EB-A910-982773832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781721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Medium</a:t>
            </a:r>
            <a:r>
              <a:rPr lang="en-US" baseline="0"/>
              <a:t>Rc Concurrency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Sheet3!$C$24</c:f>
              <c:strCache>
                <c:ptCount val="1"/>
                <c:pt idx="0">
                  <c:v>Concurrency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Sheet3!$W$5:$W$16</c:f>
              <c:numCache>
                <c:formatCode>0</c:formatCode>
                <c:ptCount val="12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C5A-B8BB-35A707E14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7817211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Run Time</a:t>
            </a:r>
            <a:r>
              <a:rPr lang="en-US" sz="1600" b="1" i="0" u="none" strike="noStrike" baseline="0">
                <a:effectLst/>
              </a:rPr>
              <a:t> - Lower Is Better</a:t>
            </a:r>
            <a:endParaRPr lang="en-US"/>
          </a:p>
        </c:rich>
      </c:tx>
      <c:layout>
        <c:manualLayout>
          <c:xMode val="edge"/>
          <c:yMode val="edge"/>
          <c:x val="0.30774818976773632"/>
          <c:y val="4.62487034481514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'Gigaom Final Numbers'!$B$8</c:f>
              <c:strCache>
                <c:ptCount val="1"/>
                <c:pt idx="0">
                  <c:v>RS (s)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Numbers'!$B$9:$B$11</c:f>
              <c:numCache>
                <c:formatCode>0</c:formatCode>
                <c:ptCount val="3"/>
                <c:pt idx="0">
                  <c:v>4803</c:v>
                </c:pt>
                <c:pt idx="1">
                  <c:v>1522</c:v>
                </c:pt>
                <c:pt idx="2">
                  <c:v>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D-4573-91C9-CC0157964FC9}"/>
            </c:ext>
          </c:extLst>
        </c:ser>
        <c:ser>
          <c:idx val="1"/>
          <c:order val="1"/>
          <c:tx>
            <c:strRef>
              <c:f>'Gigaom Final Numbers'!$C$8</c:f>
              <c:strCache>
                <c:ptCount val="1"/>
                <c:pt idx="0">
                  <c:v>DW(s)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Numbers'!$C$9:$C$11</c:f>
              <c:numCache>
                <c:formatCode>0</c:formatCode>
                <c:ptCount val="3"/>
                <c:pt idx="0">
                  <c:v>2830</c:v>
                </c:pt>
                <c:pt idx="1">
                  <c:v>832</c:v>
                </c:pt>
                <c:pt idx="2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8D-4573-91C9-CC0157964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2349808"/>
        <c:axId val="862354728"/>
      </c:barChart>
      <c:catAx>
        <c:axId val="86234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862354728"/>
        <c:crosses val="autoZero"/>
        <c:auto val="1"/>
        <c:lblAlgn val="ctr"/>
        <c:lblOffset val="100"/>
        <c:noMultiLvlLbl val="0"/>
      </c:catAx>
      <c:valAx>
        <c:axId val="86235472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86234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Price Performance </a:t>
            </a:r>
            <a:r>
              <a:rPr lang="en-US" sz="1600" b="1" i="0" u="none" strike="noStrike" baseline="0">
                <a:effectLst/>
              </a:rPr>
              <a:t> - Lower Is Better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0.1969888431619763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'Gigaom Final Numbers'!$F$8</c:f>
              <c:strCache>
                <c:ptCount val="1"/>
                <c:pt idx="0">
                  <c:v>Price Perf 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Numbers'!$F$9:$F$11</c:f>
              <c:numCache>
                <c:formatCode>_("$"* #,##0.00_);_("$"* \(#,##0.00\);_("$"* "-"??_);_(@_)</c:formatCode>
                <c:ptCount val="3"/>
                <c:pt idx="0">
                  <c:v>64.039999999999992</c:v>
                </c:pt>
                <c:pt idx="1">
                  <c:v>60.879999999999995</c:v>
                </c:pt>
                <c:pt idx="2">
                  <c:v>64.319999999999993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6-4F21-9A98-7596A41D07F2}"/>
            </c:ext>
          </c:extLst>
        </c:ser>
        <c:ser>
          <c:idx val="3"/>
          <c:order val="1"/>
          <c:tx>
            <c:strRef>
              <c:f>'Gigaom Final Numbers'!$G$8</c:f>
              <c:strCache>
                <c:ptCount val="1"/>
                <c:pt idx="0">
                  <c:v>Price Perf DW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Numbers'!$G$9:$G$11</c:f>
              <c:numCache>
                <c:formatCode>_("$"* #,##0.00_);_("$"* \(#,##0.00\);_("$"* "-"??_);_(@_)</c:formatCode>
                <c:ptCount val="3"/>
                <c:pt idx="0">
                  <c:v>49.352055555555559</c:v>
                </c:pt>
                <c:pt idx="1">
                  <c:v>42.427377777777778</c:v>
                </c:pt>
                <c:pt idx="2">
                  <c:v>48.83998888888889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66-4F21-9A98-7596A41D0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87987560"/>
        <c:axId val="487988872"/>
      </c:barChart>
      <c:catAx>
        <c:axId val="487987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87988872"/>
        <c:crosses val="autoZero"/>
        <c:auto val="1"/>
        <c:lblAlgn val="ctr"/>
        <c:lblOffset val="100"/>
        <c:noMultiLvlLbl val="0"/>
      </c:catAx>
      <c:valAx>
        <c:axId val="487988872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8798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40DA7-23EC-42F0-B148-D4EB09610E1A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</dgm:pt>
    <dgm:pt modelId="{86E3DF06-600B-4EDA-9317-6D3BC8A9026F}">
      <dgm:prSet phldrT="[Text]" custT="1"/>
      <dgm:spPr>
        <a:solidFill>
          <a:srgbClr val="FF0000"/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3200">
              <a:solidFill>
                <a:schemeClr val="bg1"/>
              </a:solidFill>
            </a:rPr>
            <a:t>Memory</a:t>
          </a:r>
          <a:endParaRPr lang="en-GB" sz="3200">
            <a:solidFill>
              <a:schemeClr val="bg1"/>
            </a:solidFill>
          </a:endParaRPr>
        </a:p>
      </dgm:t>
    </dgm:pt>
    <dgm:pt modelId="{791BF3CE-38C0-486D-A51D-B7B5B04E07A8}" type="parTrans" cxnId="{FDBA5BDE-E28A-43E7-9BDA-2016641B2912}">
      <dgm:prSet/>
      <dgm:spPr/>
      <dgm:t>
        <a:bodyPr/>
        <a:lstStyle/>
        <a:p>
          <a:endParaRPr lang="en-GB"/>
        </a:p>
      </dgm:t>
    </dgm:pt>
    <dgm:pt modelId="{6FFA01FA-26DF-4D33-91DA-DC2CEBDFCD93}" type="sibTrans" cxnId="{FDBA5BDE-E28A-43E7-9BDA-2016641B2912}">
      <dgm:prSet/>
      <dgm:spPr/>
      <dgm:t>
        <a:bodyPr/>
        <a:lstStyle/>
        <a:p>
          <a:endParaRPr lang="en-GB"/>
        </a:p>
      </dgm:t>
    </dgm:pt>
    <dgm:pt modelId="{8C59A8D5-BA99-428D-A45A-EB328ED806BF}">
      <dgm:prSet phldrT="[Text]" custT="1"/>
      <dgm:spPr>
        <a:solidFill>
          <a:schemeClr val="accent4">
            <a:lumMod val="60000"/>
            <a:lumOff val="4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Adaptive Cache</a:t>
          </a:r>
          <a:endParaRPr lang="en-GB" sz="4000">
            <a:solidFill>
              <a:schemeClr val="bg1"/>
            </a:solidFill>
          </a:endParaRPr>
        </a:p>
      </dgm:t>
    </dgm:pt>
    <dgm:pt modelId="{C07844B8-58F6-469A-9218-1BF862E95959}" type="parTrans" cxnId="{3700DCAB-B845-46B2-B990-27588D2162C3}">
      <dgm:prSet/>
      <dgm:spPr/>
      <dgm:t>
        <a:bodyPr/>
        <a:lstStyle/>
        <a:p>
          <a:endParaRPr lang="en-GB"/>
        </a:p>
      </dgm:t>
    </dgm:pt>
    <dgm:pt modelId="{F936658E-312C-4536-90D0-590A533D4E72}" type="sibTrans" cxnId="{3700DCAB-B845-46B2-B990-27588D2162C3}">
      <dgm:prSet/>
      <dgm:spPr/>
      <dgm:t>
        <a:bodyPr/>
        <a:lstStyle/>
        <a:p>
          <a:endParaRPr lang="en-GB"/>
        </a:p>
      </dgm:t>
    </dgm:pt>
    <dgm:pt modelId="{6F831D9B-878B-4F1F-B803-C8D727E1AD0E}">
      <dgm:prSet phldrT="[Text]" custT="1"/>
      <dgm:spPr>
        <a:solidFill>
          <a:schemeClr val="accent1">
            <a:lumMod val="40000"/>
            <a:lumOff val="6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Remote Storage</a:t>
          </a:r>
          <a:endParaRPr lang="en-GB" sz="4000">
            <a:solidFill>
              <a:schemeClr val="bg1"/>
            </a:solidFill>
          </a:endParaRPr>
        </a:p>
      </dgm:t>
    </dgm:pt>
    <dgm:pt modelId="{A5D0357A-E1AA-42A3-AB53-F3E1A227F11F}" type="parTrans" cxnId="{BC250004-03A3-4FCF-A648-1131687A8032}">
      <dgm:prSet/>
      <dgm:spPr/>
      <dgm:t>
        <a:bodyPr/>
        <a:lstStyle/>
        <a:p>
          <a:endParaRPr lang="en-GB"/>
        </a:p>
      </dgm:t>
    </dgm:pt>
    <dgm:pt modelId="{E709DCB7-9361-4614-9E88-7CEF3D8D5749}" type="sibTrans" cxnId="{BC250004-03A3-4FCF-A648-1131687A8032}">
      <dgm:prSet/>
      <dgm:spPr/>
      <dgm:t>
        <a:bodyPr/>
        <a:lstStyle/>
        <a:p>
          <a:endParaRPr lang="en-GB"/>
        </a:p>
      </dgm:t>
    </dgm:pt>
    <dgm:pt modelId="{C377CFDC-EDFA-47B7-B07C-BA430F08D2D6}" type="pres">
      <dgm:prSet presAssocID="{F6D40DA7-23EC-42F0-B148-D4EB09610E1A}" presName="Name0" presStyleCnt="0">
        <dgm:presLayoutVars>
          <dgm:dir/>
          <dgm:animLvl val="lvl"/>
          <dgm:resizeHandles val="exact"/>
        </dgm:presLayoutVars>
      </dgm:prSet>
      <dgm:spPr/>
    </dgm:pt>
    <dgm:pt modelId="{97047CC1-E547-42B5-9625-7A6A20CCBA0A}" type="pres">
      <dgm:prSet presAssocID="{86E3DF06-600B-4EDA-9317-6D3BC8A9026F}" presName="Name8" presStyleCnt="0"/>
      <dgm:spPr/>
    </dgm:pt>
    <dgm:pt modelId="{89A25DEC-5F73-44FF-BABE-A4165A3E90DA}" type="pres">
      <dgm:prSet presAssocID="{86E3DF06-600B-4EDA-9317-6D3BC8A9026F}" presName="level" presStyleLbl="node1" presStyleIdx="0" presStyleCnt="3" custScaleY="76533" custLinFactNeighborY="275">
        <dgm:presLayoutVars>
          <dgm:chMax val="1"/>
          <dgm:bulletEnabled val="1"/>
        </dgm:presLayoutVars>
      </dgm:prSet>
      <dgm:spPr/>
    </dgm:pt>
    <dgm:pt modelId="{F5F71200-79EB-42B7-8527-9D7322D46A6C}" type="pres">
      <dgm:prSet presAssocID="{86E3DF06-600B-4EDA-9317-6D3BC8A9026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666CBFD-0AA1-4753-B4B9-C26A0A6BDF62}" type="pres">
      <dgm:prSet presAssocID="{8C59A8D5-BA99-428D-A45A-EB328ED806BF}" presName="Name8" presStyleCnt="0"/>
      <dgm:spPr/>
    </dgm:pt>
    <dgm:pt modelId="{BEAB3674-D5E3-4583-BB76-E5F1D1F1CF8B}" type="pres">
      <dgm:prSet presAssocID="{8C59A8D5-BA99-428D-A45A-EB328ED806BF}" presName="level" presStyleLbl="node1" presStyleIdx="1" presStyleCnt="3" custScaleY="66010">
        <dgm:presLayoutVars>
          <dgm:chMax val="1"/>
          <dgm:bulletEnabled val="1"/>
        </dgm:presLayoutVars>
      </dgm:prSet>
      <dgm:spPr/>
    </dgm:pt>
    <dgm:pt modelId="{29AF3A2C-5C3C-411E-967F-7AC95F4E48CA}" type="pres">
      <dgm:prSet presAssocID="{8C59A8D5-BA99-428D-A45A-EB328ED806B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745798-D361-4856-ACCF-E6899E9D4C42}" type="pres">
      <dgm:prSet presAssocID="{6F831D9B-878B-4F1F-B803-C8D727E1AD0E}" presName="Name8" presStyleCnt="0"/>
      <dgm:spPr/>
    </dgm:pt>
    <dgm:pt modelId="{AA673155-A9BD-40EC-B33E-6B53B086777F}" type="pres">
      <dgm:prSet presAssocID="{6F831D9B-878B-4F1F-B803-C8D727E1AD0E}" presName="level" presStyleLbl="node1" presStyleIdx="2" presStyleCnt="3">
        <dgm:presLayoutVars>
          <dgm:chMax val="1"/>
          <dgm:bulletEnabled val="1"/>
        </dgm:presLayoutVars>
      </dgm:prSet>
      <dgm:spPr/>
    </dgm:pt>
    <dgm:pt modelId="{81FD8A3D-CAAC-4C40-8640-56A18D4DF507}" type="pres">
      <dgm:prSet presAssocID="{6F831D9B-878B-4F1F-B803-C8D727E1AD0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C250004-03A3-4FCF-A648-1131687A8032}" srcId="{F6D40DA7-23EC-42F0-B148-D4EB09610E1A}" destId="{6F831D9B-878B-4F1F-B803-C8D727E1AD0E}" srcOrd="2" destOrd="0" parTransId="{A5D0357A-E1AA-42A3-AB53-F3E1A227F11F}" sibTransId="{E709DCB7-9361-4614-9E88-7CEF3D8D5749}"/>
    <dgm:cxn modelId="{E2596922-2A46-4EEA-8DC4-0C8EB97C9042}" type="presOf" srcId="{86E3DF06-600B-4EDA-9317-6D3BC8A9026F}" destId="{89A25DEC-5F73-44FF-BABE-A4165A3E90DA}" srcOrd="0" destOrd="0" presId="urn:microsoft.com/office/officeart/2005/8/layout/pyramid1"/>
    <dgm:cxn modelId="{2EFF9D3D-10F0-42EF-BE5E-DBB4B042CBCC}" type="presOf" srcId="{86E3DF06-600B-4EDA-9317-6D3BC8A9026F}" destId="{F5F71200-79EB-42B7-8527-9D7322D46A6C}" srcOrd="1" destOrd="0" presId="urn:microsoft.com/office/officeart/2005/8/layout/pyramid1"/>
    <dgm:cxn modelId="{64626664-8781-451F-AB0B-7412D1E18463}" type="presOf" srcId="{8C59A8D5-BA99-428D-A45A-EB328ED806BF}" destId="{29AF3A2C-5C3C-411E-967F-7AC95F4E48CA}" srcOrd="1" destOrd="0" presId="urn:microsoft.com/office/officeart/2005/8/layout/pyramid1"/>
    <dgm:cxn modelId="{B9FBE568-397A-4CC6-B858-A5547CCFE869}" type="presOf" srcId="{6F831D9B-878B-4F1F-B803-C8D727E1AD0E}" destId="{81FD8A3D-CAAC-4C40-8640-56A18D4DF507}" srcOrd="1" destOrd="0" presId="urn:microsoft.com/office/officeart/2005/8/layout/pyramid1"/>
    <dgm:cxn modelId="{B9940E94-081F-4DC4-A79A-D6C4D58901D4}" type="presOf" srcId="{F6D40DA7-23EC-42F0-B148-D4EB09610E1A}" destId="{C377CFDC-EDFA-47B7-B07C-BA430F08D2D6}" srcOrd="0" destOrd="0" presId="urn:microsoft.com/office/officeart/2005/8/layout/pyramid1"/>
    <dgm:cxn modelId="{7B8492AA-D2D0-4CB0-9681-573402C10EBA}" type="presOf" srcId="{8C59A8D5-BA99-428D-A45A-EB328ED806BF}" destId="{BEAB3674-D5E3-4583-BB76-E5F1D1F1CF8B}" srcOrd="0" destOrd="0" presId="urn:microsoft.com/office/officeart/2005/8/layout/pyramid1"/>
    <dgm:cxn modelId="{3700DCAB-B845-46B2-B990-27588D2162C3}" srcId="{F6D40DA7-23EC-42F0-B148-D4EB09610E1A}" destId="{8C59A8D5-BA99-428D-A45A-EB328ED806BF}" srcOrd="1" destOrd="0" parTransId="{C07844B8-58F6-469A-9218-1BF862E95959}" sibTransId="{F936658E-312C-4536-90D0-590A533D4E72}"/>
    <dgm:cxn modelId="{D8EC9ED5-2EA0-497C-B754-E3C9895E9A23}" type="presOf" srcId="{6F831D9B-878B-4F1F-B803-C8D727E1AD0E}" destId="{AA673155-A9BD-40EC-B33E-6B53B086777F}" srcOrd="0" destOrd="0" presId="urn:microsoft.com/office/officeart/2005/8/layout/pyramid1"/>
    <dgm:cxn modelId="{FDBA5BDE-E28A-43E7-9BDA-2016641B2912}" srcId="{F6D40DA7-23EC-42F0-B148-D4EB09610E1A}" destId="{86E3DF06-600B-4EDA-9317-6D3BC8A9026F}" srcOrd="0" destOrd="0" parTransId="{791BF3CE-38C0-486D-A51D-B7B5B04E07A8}" sibTransId="{6FFA01FA-26DF-4D33-91DA-DC2CEBDFCD93}"/>
    <dgm:cxn modelId="{D8B15053-A9C2-4441-A782-10F97DABCC38}" type="presParOf" srcId="{C377CFDC-EDFA-47B7-B07C-BA430F08D2D6}" destId="{97047CC1-E547-42B5-9625-7A6A20CCBA0A}" srcOrd="0" destOrd="0" presId="urn:microsoft.com/office/officeart/2005/8/layout/pyramid1"/>
    <dgm:cxn modelId="{46F00E4F-B041-4C0B-AEC6-283FC690F816}" type="presParOf" srcId="{97047CC1-E547-42B5-9625-7A6A20CCBA0A}" destId="{89A25DEC-5F73-44FF-BABE-A4165A3E90DA}" srcOrd="0" destOrd="0" presId="urn:microsoft.com/office/officeart/2005/8/layout/pyramid1"/>
    <dgm:cxn modelId="{1EBD178D-54AE-46B2-815B-77B2F25D8567}" type="presParOf" srcId="{97047CC1-E547-42B5-9625-7A6A20CCBA0A}" destId="{F5F71200-79EB-42B7-8527-9D7322D46A6C}" srcOrd="1" destOrd="0" presId="urn:microsoft.com/office/officeart/2005/8/layout/pyramid1"/>
    <dgm:cxn modelId="{7E9B844D-EA45-46E0-A2DA-4390556CB0C0}" type="presParOf" srcId="{C377CFDC-EDFA-47B7-B07C-BA430F08D2D6}" destId="{3666CBFD-0AA1-4753-B4B9-C26A0A6BDF62}" srcOrd="1" destOrd="0" presId="urn:microsoft.com/office/officeart/2005/8/layout/pyramid1"/>
    <dgm:cxn modelId="{BB224927-3D71-403A-9327-E6E58C278EED}" type="presParOf" srcId="{3666CBFD-0AA1-4753-B4B9-C26A0A6BDF62}" destId="{BEAB3674-D5E3-4583-BB76-E5F1D1F1CF8B}" srcOrd="0" destOrd="0" presId="urn:microsoft.com/office/officeart/2005/8/layout/pyramid1"/>
    <dgm:cxn modelId="{836645C7-FAA2-4940-859B-995CB092B420}" type="presParOf" srcId="{3666CBFD-0AA1-4753-B4B9-C26A0A6BDF62}" destId="{29AF3A2C-5C3C-411E-967F-7AC95F4E48CA}" srcOrd="1" destOrd="0" presId="urn:microsoft.com/office/officeart/2005/8/layout/pyramid1"/>
    <dgm:cxn modelId="{65E15405-05A9-4578-887F-05A079C67803}" type="presParOf" srcId="{C377CFDC-EDFA-47B7-B07C-BA430F08D2D6}" destId="{23745798-D361-4856-ACCF-E6899E9D4C42}" srcOrd="2" destOrd="0" presId="urn:microsoft.com/office/officeart/2005/8/layout/pyramid1"/>
    <dgm:cxn modelId="{3915EBC6-1A0F-424F-B37C-FD6350E89F54}" type="presParOf" srcId="{23745798-D361-4856-ACCF-E6899E9D4C42}" destId="{AA673155-A9BD-40EC-B33E-6B53B086777F}" srcOrd="0" destOrd="0" presId="urn:microsoft.com/office/officeart/2005/8/layout/pyramid1"/>
    <dgm:cxn modelId="{7415786D-63EF-4601-B339-977839EDE479}" type="presParOf" srcId="{23745798-D361-4856-ACCF-E6899E9D4C42}" destId="{81FD8A3D-CAAC-4C40-8640-56A18D4DF507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29DB06-3AF0-43BC-8AF7-C876EE64737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AF870B6-6F0C-4CBE-A3A5-AF2C8E375E1C}">
      <dgm:prSet phldrT="[Text]" custT="1"/>
      <dgm:spPr/>
      <dgm:t>
        <a:bodyPr/>
        <a:lstStyle/>
        <a:p>
          <a:r>
            <a:rPr lang="en-US" sz="2400"/>
            <a:t>Gen1</a:t>
          </a:r>
        </a:p>
      </dgm:t>
    </dgm:pt>
    <dgm:pt modelId="{59CF63F6-3090-4936-A685-517B26A70B6E}" type="parTrans" cxnId="{129C66A9-167B-4622-861A-1093903C7BAC}">
      <dgm:prSet/>
      <dgm:spPr/>
      <dgm:t>
        <a:bodyPr/>
        <a:lstStyle/>
        <a:p>
          <a:endParaRPr lang="en-US"/>
        </a:p>
      </dgm:t>
    </dgm:pt>
    <dgm:pt modelId="{20C7CD36-D735-4E42-8984-C30755A79170}" type="sibTrans" cxnId="{129C66A9-167B-4622-861A-1093903C7BAC}">
      <dgm:prSet/>
      <dgm:spPr/>
      <dgm:t>
        <a:bodyPr/>
        <a:lstStyle/>
        <a:p>
          <a:endParaRPr lang="en-US"/>
        </a:p>
      </dgm:t>
    </dgm:pt>
    <dgm:pt modelId="{A5D547A8-19BE-45EB-989C-3A71A1128938}">
      <dgm:prSet phldrT="[Text]" custT="1"/>
      <dgm:spPr/>
      <dgm:t>
        <a:bodyPr/>
        <a:lstStyle/>
        <a:p>
          <a:r>
            <a:rPr lang="en-US" sz="2400"/>
            <a:t>Gen2</a:t>
          </a:r>
        </a:p>
      </dgm:t>
    </dgm:pt>
    <dgm:pt modelId="{C2F6774C-89C3-4854-B916-28605DF8D8AA}" type="parTrans" cxnId="{5B18A250-12CD-412A-87F7-768068768AD1}">
      <dgm:prSet/>
      <dgm:spPr/>
      <dgm:t>
        <a:bodyPr/>
        <a:lstStyle/>
        <a:p>
          <a:endParaRPr lang="en-US"/>
        </a:p>
      </dgm:t>
    </dgm:pt>
    <dgm:pt modelId="{1D5B80C9-E214-441A-BD59-DF2C15045262}" type="sibTrans" cxnId="{5B18A250-12CD-412A-87F7-768068768AD1}">
      <dgm:prSet/>
      <dgm:spPr/>
      <dgm:t>
        <a:bodyPr/>
        <a:lstStyle/>
        <a:p>
          <a:endParaRPr lang="en-US"/>
        </a:p>
      </dgm:t>
    </dgm:pt>
    <dgm:pt modelId="{59AA9E24-78B5-4AF8-8983-E2FAA73AB38D}">
      <dgm:prSet phldrT="[Text]" custT="1"/>
      <dgm:spPr/>
      <dgm:t>
        <a:bodyPr/>
        <a:lstStyle/>
        <a:p>
          <a:r>
            <a:rPr lang="en-US" sz="2400"/>
            <a:t>Gen2-L.E.</a:t>
          </a:r>
        </a:p>
      </dgm:t>
    </dgm:pt>
    <dgm:pt modelId="{B7D4D0F3-CB8A-4A20-9FE5-B857DCA4A7CF}" type="parTrans" cxnId="{89EB868B-FCCE-410D-AAD3-E37CFE10287B}">
      <dgm:prSet/>
      <dgm:spPr/>
      <dgm:t>
        <a:bodyPr/>
        <a:lstStyle/>
        <a:p>
          <a:endParaRPr lang="en-US"/>
        </a:p>
      </dgm:t>
    </dgm:pt>
    <dgm:pt modelId="{C8F022FE-4B82-4EE7-B90E-001156BCE88A}" type="sibTrans" cxnId="{89EB868B-FCCE-410D-AAD3-E37CFE10287B}">
      <dgm:prSet/>
      <dgm:spPr/>
      <dgm:t>
        <a:bodyPr/>
        <a:lstStyle/>
        <a:p>
          <a:endParaRPr lang="en-US"/>
        </a:p>
      </dgm:t>
    </dgm:pt>
    <dgm:pt modelId="{47658433-4C7D-419D-92FD-55FE5B2BC334}" type="pres">
      <dgm:prSet presAssocID="{9229DB06-3AF0-43BC-8AF7-C876EE647377}" presName="arrowDiagram" presStyleCnt="0">
        <dgm:presLayoutVars>
          <dgm:chMax val="5"/>
          <dgm:dir/>
          <dgm:resizeHandles val="exact"/>
        </dgm:presLayoutVars>
      </dgm:prSet>
      <dgm:spPr/>
    </dgm:pt>
    <dgm:pt modelId="{B6B60406-3C1E-4F72-B858-3CE6E5AD5C4F}" type="pres">
      <dgm:prSet presAssocID="{9229DB06-3AF0-43BC-8AF7-C876EE647377}" presName="arrow" presStyleLbl="bgShp" presStyleIdx="0" presStyleCnt="1"/>
      <dgm:spPr/>
    </dgm:pt>
    <dgm:pt modelId="{609F2B0D-A0ED-41CF-9AC2-B2C7F2EA5FAE}" type="pres">
      <dgm:prSet presAssocID="{9229DB06-3AF0-43BC-8AF7-C876EE647377}" presName="arrowDiagram3" presStyleCnt="0"/>
      <dgm:spPr/>
    </dgm:pt>
    <dgm:pt modelId="{30C44A22-6972-499E-98B4-388D26EE2EC8}" type="pres">
      <dgm:prSet presAssocID="{0AF870B6-6F0C-4CBE-A3A5-AF2C8E375E1C}" presName="bullet3a" presStyleLbl="node1" presStyleIdx="0" presStyleCnt="3"/>
      <dgm:spPr/>
    </dgm:pt>
    <dgm:pt modelId="{DEEA0B63-2570-48EE-BA8A-751E19D852DF}" type="pres">
      <dgm:prSet presAssocID="{0AF870B6-6F0C-4CBE-A3A5-AF2C8E375E1C}" presName="textBox3a" presStyleLbl="revTx" presStyleIdx="0" presStyleCnt="3">
        <dgm:presLayoutVars>
          <dgm:bulletEnabled val="1"/>
        </dgm:presLayoutVars>
      </dgm:prSet>
      <dgm:spPr/>
    </dgm:pt>
    <dgm:pt modelId="{090B3854-9631-4C94-8B5F-88DCCEB863F6}" type="pres">
      <dgm:prSet presAssocID="{A5D547A8-19BE-45EB-989C-3A71A1128938}" presName="bullet3b" presStyleLbl="node1" presStyleIdx="1" presStyleCnt="3"/>
      <dgm:spPr/>
    </dgm:pt>
    <dgm:pt modelId="{1A97470D-9A9E-4B95-9C48-52347A7455C5}" type="pres">
      <dgm:prSet presAssocID="{A5D547A8-19BE-45EB-989C-3A71A1128938}" presName="textBox3b" presStyleLbl="revTx" presStyleIdx="1" presStyleCnt="3">
        <dgm:presLayoutVars>
          <dgm:bulletEnabled val="1"/>
        </dgm:presLayoutVars>
      </dgm:prSet>
      <dgm:spPr/>
    </dgm:pt>
    <dgm:pt modelId="{37540EC4-7082-495C-8577-C8CC10B8525F}" type="pres">
      <dgm:prSet presAssocID="{59AA9E24-78B5-4AF8-8983-E2FAA73AB38D}" presName="bullet3c" presStyleLbl="node1" presStyleIdx="2" presStyleCnt="3" custScaleX="46154" custScaleY="46154"/>
      <dgm:spPr/>
    </dgm:pt>
    <dgm:pt modelId="{4CBF7A95-1951-46B9-AD65-9A77200BC35D}" type="pres">
      <dgm:prSet presAssocID="{59AA9E24-78B5-4AF8-8983-E2FAA73AB38D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204AF12-3828-4C37-92AF-171EC95B1B38}" type="presOf" srcId="{A5D547A8-19BE-45EB-989C-3A71A1128938}" destId="{1A97470D-9A9E-4B95-9C48-52347A7455C5}" srcOrd="0" destOrd="0" presId="urn:microsoft.com/office/officeart/2005/8/layout/arrow2"/>
    <dgm:cxn modelId="{F75EA21C-FD23-4BAF-ACC5-A43ED6BE2EEE}" type="presOf" srcId="{59AA9E24-78B5-4AF8-8983-E2FAA73AB38D}" destId="{4CBF7A95-1951-46B9-AD65-9A77200BC35D}" srcOrd="0" destOrd="0" presId="urn:microsoft.com/office/officeart/2005/8/layout/arrow2"/>
    <dgm:cxn modelId="{5B18A250-12CD-412A-87F7-768068768AD1}" srcId="{9229DB06-3AF0-43BC-8AF7-C876EE647377}" destId="{A5D547A8-19BE-45EB-989C-3A71A1128938}" srcOrd="1" destOrd="0" parTransId="{C2F6774C-89C3-4854-B916-28605DF8D8AA}" sibTransId="{1D5B80C9-E214-441A-BD59-DF2C15045262}"/>
    <dgm:cxn modelId="{89EB868B-FCCE-410D-AAD3-E37CFE10287B}" srcId="{9229DB06-3AF0-43BC-8AF7-C876EE647377}" destId="{59AA9E24-78B5-4AF8-8983-E2FAA73AB38D}" srcOrd="2" destOrd="0" parTransId="{B7D4D0F3-CB8A-4A20-9FE5-B857DCA4A7CF}" sibTransId="{C8F022FE-4B82-4EE7-B90E-001156BCE88A}"/>
    <dgm:cxn modelId="{129C66A9-167B-4622-861A-1093903C7BAC}" srcId="{9229DB06-3AF0-43BC-8AF7-C876EE647377}" destId="{0AF870B6-6F0C-4CBE-A3A5-AF2C8E375E1C}" srcOrd="0" destOrd="0" parTransId="{59CF63F6-3090-4936-A685-517B26A70B6E}" sibTransId="{20C7CD36-D735-4E42-8984-C30755A79170}"/>
    <dgm:cxn modelId="{64758BBD-AF05-486A-9108-0E944B24E3B9}" type="presOf" srcId="{0AF870B6-6F0C-4CBE-A3A5-AF2C8E375E1C}" destId="{DEEA0B63-2570-48EE-BA8A-751E19D852DF}" srcOrd="0" destOrd="0" presId="urn:microsoft.com/office/officeart/2005/8/layout/arrow2"/>
    <dgm:cxn modelId="{A7A6E0D5-D0CF-442F-B7B6-9A731F28D3FD}" type="presOf" srcId="{9229DB06-3AF0-43BC-8AF7-C876EE647377}" destId="{47658433-4C7D-419D-92FD-55FE5B2BC334}" srcOrd="0" destOrd="0" presId="urn:microsoft.com/office/officeart/2005/8/layout/arrow2"/>
    <dgm:cxn modelId="{2AAA7170-23BA-4CC4-85FE-21B2CD711E55}" type="presParOf" srcId="{47658433-4C7D-419D-92FD-55FE5B2BC334}" destId="{B6B60406-3C1E-4F72-B858-3CE6E5AD5C4F}" srcOrd="0" destOrd="0" presId="urn:microsoft.com/office/officeart/2005/8/layout/arrow2"/>
    <dgm:cxn modelId="{4D829FB0-DF3D-4593-B075-3E6E83E6A529}" type="presParOf" srcId="{47658433-4C7D-419D-92FD-55FE5B2BC334}" destId="{609F2B0D-A0ED-41CF-9AC2-B2C7F2EA5FAE}" srcOrd="1" destOrd="0" presId="urn:microsoft.com/office/officeart/2005/8/layout/arrow2"/>
    <dgm:cxn modelId="{B947FC42-3FE3-4827-B6D9-94C77A848D40}" type="presParOf" srcId="{609F2B0D-A0ED-41CF-9AC2-B2C7F2EA5FAE}" destId="{30C44A22-6972-499E-98B4-388D26EE2EC8}" srcOrd="0" destOrd="0" presId="urn:microsoft.com/office/officeart/2005/8/layout/arrow2"/>
    <dgm:cxn modelId="{989D626D-B485-47A0-AD48-77BE106B75EE}" type="presParOf" srcId="{609F2B0D-A0ED-41CF-9AC2-B2C7F2EA5FAE}" destId="{DEEA0B63-2570-48EE-BA8A-751E19D852DF}" srcOrd="1" destOrd="0" presId="urn:microsoft.com/office/officeart/2005/8/layout/arrow2"/>
    <dgm:cxn modelId="{5FBE51CB-6F8F-490E-B355-0CDFFE7C0E83}" type="presParOf" srcId="{609F2B0D-A0ED-41CF-9AC2-B2C7F2EA5FAE}" destId="{090B3854-9631-4C94-8B5F-88DCCEB863F6}" srcOrd="2" destOrd="0" presId="urn:microsoft.com/office/officeart/2005/8/layout/arrow2"/>
    <dgm:cxn modelId="{181F8ACF-46A9-4B3F-99A1-61FCA42B7EFD}" type="presParOf" srcId="{609F2B0D-A0ED-41CF-9AC2-B2C7F2EA5FAE}" destId="{1A97470D-9A9E-4B95-9C48-52347A7455C5}" srcOrd="3" destOrd="0" presId="urn:microsoft.com/office/officeart/2005/8/layout/arrow2"/>
    <dgm:cxn modelId="{B80F572F-78A0-4DD6-B179-12CA9CB4507E}" type="presParOf" srcId="{609F2B0D-A0ED-41CF-9AC2-B2C7F2EA5FAE}" destId="{37540EC4-7082-495C-8577-C8CC10B8525F}" srcOrd="4" destOrd="0" presId="urn:microsoft.com/office/officeart/2005/8/layout/arrow2"/>
    <dgm:cxn modelId="{C07D70B9-1233-438C-9126-9AB4D898070D}" type="presParOf" srcId="{609F2B0D-A0ED-41CF-9AC2-B2C7F2EA5FAE}" destId="{4CBF7A95-1951-46B9-AD65-9A77200BC35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5DEC-5F73-44FF-BABE-A4165A3E90DA}">
      <dsp:nvSpPr>
        <dsp:cNvPr id="0" name=""/>
        <dsp:cNvSpPr/>
      </dsp:nvSpPr>
      <dsp:spPr>
        <a:xfrm>
          <a:off x="2837003" y="5722"/>
          <a:ext cx="2615799" cy="1592663"/>
        </a:xfrm>
        <a:prstGeom prst="trapezoid">
          <a:avLst>
            <a:gd name="adj" fmla="val 82120"/>
          </a:avLst>
        </a:prstGeom>
        <a:solidFill>
          <a:srgbClr val="FF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</a:rPr>
            <a:t>Memory</a:t>
          </a:r>
          <a:endParaRPr lang="en-GB" sz="3200" kern="1200">
            <a:solidFill>
              <a:schemeClr val="bg1"/>
            </a:solidFill>
          </a:endParaRPr>
        </a:p>
      </dsp:txBody>
      <dsp:txXfrm>
        <a:off x="2837003" y="5722"/>
        <a:ext cx="2615799" cy="1592663"/>
      </dsp:txXfrm>
    </dsp:sp>
    <dsp:sp modelId="{BEAB3674-D5E3-4583-BB76-E5F1D1F1CF8B}">
      <dsp:nvSpPr>
        <dsp:cNvPr id="0" name=""/>
        <dsp:cNvSpPr/>
      </dsp:nvSpPr>
      <dsp:spPr>
        <a:xfrm>
          <a:off x="1708935" y="1592663"/>
          <a:ext cx="4871935" cy="1373678"/>
        </a:xfrm>
        <a:prstGeom prst="trapezoid">
          <a:avLst>
            <a:gd name="adj" fmla="val 8212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Adaptive Cache</a:t>
          </a:r>
          <a:endParaRPr lang="en-GB" sz="4000" kern="1200">
            <a:solidFill>
              <a:schemeClr val="bg1"/>
            </a:solidFill>
          </a:endParaRPr>
        </a:p>
      </dsp:txBody>
      <dsp:txXfrm>
        <a:off x="2561524" y="1592663"/>
        <a:ext cx="3166758" cy="1373678"/>
      </dsp:txXfrm>
    </dsp:sp>
    <dsp:sp modelId="{AA673155-A9BD-40EC-B33E-6B53B086777F}">
      <dsp:nvSpPr>
        <dsp:cNvPr id="0" name=""/>
        <dsp:cNvSpPr/>
      </dsp:nvSpPr>
      <dsp:spPr>
        <a:xfrm>
          <a:off x="0" y="2966342"/>
          <a:ext cx="8289806" cy="2081015"/>
        </a:xfrm>
        <a:prstGeom prst="trapezoid">
          <a:avLst>
            <a:gd name="adj" fmla="val 8212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Remote Storage</a:t>
          </a:r>
          <a:endParaRPr lang="en-GB" sz="4000" kern="1200">
            <a:solidFill>
              <a:schemeClr val="bg1"/>
            </a:solidFill>
          </a:endParaRPr>
        </a:p>
      </dsp:txBody>
      <dsp:txXfrm>
        <a:off x="1450716" y="2966342"/>
        <a:ext cx="5388374" cy="2081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60406-3C1E-4F72-B858-3CE6E5AD5C4F}">
      <dsp:nvSpPr>
        <dsp:cNvPr id="0" name=""/>
        <dsp:cNvSpPr/>
      </dsp:nvSpPr>
      <dsp:spPr>
        <a:xfrm>
          <a:off x="0" y="172704"/>
          <a:ext cx="8289807" cy="518112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44A22-6972-499E-98B4-388D26EE2EC8}">
      <dsp:nvSpPr>
        <dsp:cNvPr id="0" name=""/>
        <dsp:cNvSpPr/>
      </dsp:nvSpPr>
      <dsp:spPr>
        <a:xfrm>
          <a:off x="1052805" y="3748720"/>
          <a:ext cx="215534" cy="215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A0B63-2570-48EE-BA8A-751E19D852DF}">
      <dsp:nvSpPr>
        <dsp:cNvPr id="0" name=""/>
        <dsp:cNvSpPr/>
      </dsp:nvSpPr>
      <dsp:spPr>
        <a:xfrm>
          <a:off x="1160572" y="3856487"/>
          <a:ext cx="1931525" cy="1497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Gen1</a:t>
          </a:r>
        </a:p>
      </dsp:txBody>
      <dsp:txXfrm>
        <a:off x="1160572" y="3856487"/>
        <a:ext cx="1931525" cy="1497346"/>
      </dsp:txXfrm>
    </dsp:sp>
    <dsp:sp modelId="{090B3854-9631-4C94-8B5F-88DCCEB863F6}">
      <dsp:nvSpPr>
        <dsp:cNvPr id="0" name=""/>
        <dsp:cNvSpPr/>
      </dsp:nvSpPr>
      <dsp:spPr>
        <a:xfrm>
          <a:off x="2955316" y="2340489"/>
          <a:ext cx="389620" cy="389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470D-9A9E-4B95-9C48-52347A7455C5}">
      <dsp:nvSpPr>
        <dsp:cNvPr id="0" name=""/>
        <dsp:cNvSpPr/>
      </dsp:nvSpPr>
      <dsp:spPr>
        <a:xfrm>
          <a:off x="3150126" y="2535299"/>
          <a:ext cx="1989553" cy="2818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2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</a:t>
          </a:r>
        </a:p>
      </dsp:txBody>
      <dsp:txXfrm>
        <a:off x="3150126" y="2535299"/>
        <a:ext cx="1989553" cy="2818534"/>
      </dsp:txXfrm>
    </dsp:sp>
    <dsp:sp modelId="{37540EC4-7082-495C-8577-C8CC10B8525F}">
      <dsp:nvSpPr>
        <dsp:cNvPr id="0" name=""/>
        <dsp:cNvSpPr/>
      </dsp:nvSpPr>
      <dsp:spPr>
        <a:xfrm>
          <a:off x="5388374" y="1628601"/>
          <a:ext cx="248695" cy="2486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F7A95-1951-46B9-AD65-9A77200BC35D}">
      <dsp:nvSpPr>
        <dsp:cNvPr id="0" name=""/>
        <dsp:cNvSpPr/>
      </dsp:nvSpPr>
      <dsp:spPr>
        <a:xfrm>
          <a:off x="5512721" y="1752949"/>
          <a:ext cx="1989553" cy="360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51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Gen2-L.E.</a:t>
          </a:r>
        </a:p>
      </dsp:txBody>
      <dsp:txXfrm>
        <a:off x="5512721" y="1752949"/>
        <a:ext cx="1989553" cy="3600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6/23/2019 10:52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6/23/2019 10:52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endParaRPr lang="en-US" sz="9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 into the algorithm – oldest accessed segment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52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Tempdb is the same, so scaling down for equivalent memory on gen1 may have issues with tempdb</a:t>
            </a:r>
          </a:p>
          <a:p>
            <a:r>
              <a:rPr lang="en-US" dirty="0"/>
              <a:t>CTAS: https://icm.ad.msft.net/imp/v3/incidents/details/56922399/home</a:t>
            </a:r>
          </a:p>
          <a:p>
            <a:r>
              <a:rPr lang="en-US" dirty="0"/>
              <a:t>Bad Node: https://icm.ad.msft.net/imp/v3/incidents/details/64239102/home</a:t>
            </a:r>
          </a:p>
          <a:p>
            <a:r>
              <a:rPr lang="en-US" dirty="0"/>
              <a:t>Broadcast: https://icm.ad.msft.net/imp/v3/incidents/details/66251132/home</a:t>
            </a:r>
          </a:p>
          <a:p>
            <a:endParaRPr lang="en-US" dirty="0"/>
          </a:p>
          <a:p>
            <a:r>
              <a:rPr lang="en-US" dirty="0"/>
              <a:t>https://icm.ad.msft.net/imp/v3/incidents/details/73699774/home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6/23/2019 10:52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3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(running out of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 up in size) visuals 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70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6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Would </a:t>
            </a:r>
            <a:r>
              <a:rPr lang="en-US" sz="800" err="1"/>
              <a:t>decreaing</a:t>
            </a:r>
            <a:r>
              <a:rPr lang="en-US" sz="800"/>
              <a:t> resource class increase gen2 </a:t>
            </a:r>
            <a:r>
              <a:rPr lang="en-US" sz="800" err="1"/>
              <a:t>cach</a:t>
            </a:r>
            <a:r>
              <a:rPr lang="en-US" sz="800"/>
              <a:t> hit ratio? Less memory…is it </a:t>
            </a:r>
            <a:r>
              <a:rPr lang="en-US" sz="800" err="1"/>
              <a:t>columnstore</a:t>
            </a:r>
            <a:r>
              <a:rPr lang="en-US" sz="800"/>
              <a:t> object pool memory that gets decreased with </a:t>
            </a:r>
            <a:r>
              <a:rPr lang="en-US" sz="800" err="1"/>
              <a:t>rc</a:t>
            </a:r>
            <a:r>
              <a:rPr lang="en-US" sz="800"/>
              <a:t>?</a:t>
            </a:r>
          </a:p>
          <a:p>
            <a:endParaRPr lang="en-US" sz="5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6/23/2019 10:52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3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 ideal for default behavior.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3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6/23/2019 10:52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Gen1 has fixed resource pools that memory grants and concurrency use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5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069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935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0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65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58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cores, 42 GB ram per node</a:t>
            </a:r>
          </a:p>
          <a:p>
            <a:r>
              <a:rPr lang="en-US"/>
              <a:t>36 cores, 360 GB ram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3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6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2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6/23/2019 10:52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31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5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4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20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399 GB per DW100. Therefore at DWU1000, tempdb is sized to 3.99 TB.</a:t>
            </a:r>
          </a:p>
          <a:p>
            <a:endParaRPr lang="en-GB" dirty="0"/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Gen1: 240 TB compressed on disk. This space is independent of tempdb or log space, and therefore this space is dedicated to permanent tables. Clustered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compression is estimated at 5X. This compression allows the database to grow to approximately 1 PB</a:t>
            </a:r>
            <a:endParaRPr lang="en-GB" dirty="0"/>
          </a:p>
          <a:p>
            <a:endParaRPr lang="en-GB" dirty="0"/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Gen2: 240TB for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rowstore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unlimited storage for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tables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4/5 times performance improvement from Gen1-&gt;Gen2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6/23/2019 10:52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14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209288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752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56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10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73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44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97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54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062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97242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702717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681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17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1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4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9604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63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39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27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62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00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230C-14F8-45A1-85AC-9076480AE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EA24-AD96-4540-BB76-21E51C9B4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7C8A-5DE5-4C59-97ED-759014BC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76263-F604-49D5-B2E8-641F4BAD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C8EE-B762-4BDE-A1A5-F022EB01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DBE9-C92E-439F-84E5-8A21764D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DF8D-6AE4-4B6A-BF98-BAB38B05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6164-0345-4DF6-8AB7-873E540F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10B7A-731F-489E-A0FA-C2BBD0A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D833-0066-45F1-B74C-B5937327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61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E20E-6333-49E2-8A52-EF9B8F18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819C-9521-40BD-8AC1-CEA6CE0FE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2444-DC8B-4F7D-B585-928610C8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717B4-0CE0-46D0-AAA1-C47BBA40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C8C70-5A4F-4D94-BA52-5514C618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39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451A-F3AB-4CAF-BEDF-ABDC2BCB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860-B70C-4045-881F-78C00AAF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6C85D-00BD-4836-91C0-95D6F575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32CF7-D2E2-48DC-B392-D507FAFB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06238-38D0-47D0-AD3C-D8D952BF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14782-F273-4558-8BFE-3943376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3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B95D-BEE2-461C-95BA-7B8C3D9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4F9CC-A3B6-4DDF-825E-CCED16E7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611F-2324-49FA-BF95-873972E0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84755-6BF5-4767-84A3-A55A1CB98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CE7B5-EEA7-41D7-A6E8-36262EDAD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5E6EB-DCB0-4801-A7F3-07E6E7CD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0636B-D746-46A0-81A9-5706CB80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DC22A-485D-43A0-8133-C17A744F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29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C8-6C47-4581-840A-D42E6B37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090EA-A02F-40DC-B2D1-1491382E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EE7D0-0E1E-47A3-9633-C8B3F7D4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E8CEB-C040-4BC9-91FC-F8FA883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69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B4A34-D774-49BB-BE77-85D7F007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D640B-6952-4077-94E2-2A7E6E93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ADE7-731A-4611-AB94-26D65C24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6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0A02-3371-4C72-86B3-D67294D3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0A4E-3A36-4652-AB3B-1BFE244E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CF3F-D782-4A05-B42C-BFCF66451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88CF-3B43-4BD6-A56B-53D7C6A4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E48EA-290F-40C2-B980-B74F392F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295C8-F6E5-40BA-8859-05C45B7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32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B95-3D00-48FE-B108-F0ABD8AA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2E1C1-4048-4066-A15C-5E996DD0B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19581-8B6D-47DA-A001-5536AA03D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529C4-52C7-4736-BD32-8DBCAE10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2ACA-BDDC-4FAD-B25A-BFF178CB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D939-E1A8-454E-B418-08E0AC5E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B5DF-1522-45E2-BE25-BC0E7E2C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35605-0251-4B16-8771-5E6EA5F8B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48EC-0B74-4D5D-B8C3-CBA9DCED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F900-8C8F-4049-80F8-E374A58B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F475-F498-4CDD-90D6-A45E0421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96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ED7B-EA39-4E89-A596-169DD21F4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F4566-E5B8-4747-993C-CA56F58B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932E-A500-4003-8AA8-3A3E923C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52BAF-2C08-4F8F-A25F-14C7A4A3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AF05-4B83-453F-80A8-BF1DBC8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84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8156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37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5439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37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4802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1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7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5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2"/>
            <a:ext cx="11887199" cy="2131353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672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73072"/>
          </a:xfrm>
        </p:spPr>
        <p:txBody>
          <a:bodyPr/>
          <a:lstStyle>
            <a:lvl1pPr marL="0" indent="0">
              <a:buNone/>
              <a:defRPr sz="3672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6"/>
              </a:spcBef>
              <a:spcAft>
                <a:spcPts val="612"/>
              </a:spcAft>
              <a:buFontTx/>
              <a:buNone/>
              <a:defRPr sz="2040"/>
            </a:lvl2pPr>
            <a:lvl3pPr marL="228557" indent="0">
              <a:spcBef>
                <a:spcPts val="306"/>
              </a:spcBef>
              <a:spcAft>
                <a:spcPts val="612"/>
              </a:spcAft>
              <a:buNone/>
              <a:defRPr sz="1836"/>
            </a:lvl3pPr>
            <a:lvl4pPr marL="457112" indent="0">
              <a:spcBef>
                <a:spcPts val="306"/>
              </a:spcBef>
              <a:spcAft>
                <a:spcPts val="612"/>
              </a:spcAft>
              <a:buNone/>
              <a:defRPr sz="1428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669" indent="0">
              <a:spcBef>
                <a:spcPts val="306"/>
              </a:spcBef>
              <a:spcAft>
                <a:spcPts val="612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24304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44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767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3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5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1861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0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7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7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413725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77537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594931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01982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4747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2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5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1938011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2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4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39216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898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87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55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76170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1" r:id="rId1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  <p:sldLayoutId id="2147484504" r:id="rId26"/>
    <p:sldLayoutId id="2147484505" r:id="rId27"/>
    <p:sldLayoutId id="2147484506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982D7-A902-4698-A6D9-928938F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14ED9-8C47-4814-A4FC-B7BC690E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D97C-4975-4D65-BD8F-05190A863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BA5F-F4A4-4054-BC19-79A456067059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06E79-DF9B-4C75-98CD-25E127359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034C-17A8-4DD7-9DF2-F89823DF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  <p:sldLayoutId id="2147484533" r:id="rId14"/>
    <p:sldLayoutId id="2147484534" r:id="rId15"/>
    <p:sldLayoutId id="2147484535" r:id="rId16"/>
    <p:sldLayoutId id="2147484536" r:id="rId17"/>
    <p:sldLayoutId id="2147484537" r:id="rId18"/>
    <p:sldLayoutId id="214748453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blazing-fast-data-warehousing-with-sql-data-warehouse-gen2/" TargetMode="External"/><Relationship Id="rId2" Type="http://schemas.openxmlformats.org/officeDocument/2006/relationships/hyperlink" Target="https://azure.microsoft.com/en-us/blog/turbocharge-cloud-analytics-with-azure-sql-data-warehous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gaom.com/report/data-warehouse-in-the-cloud-benchmark/" TargetMode="External"/><Relationship Id="rId5" Type="http://schemas.openxmlformats.org/officeDocument/2006/relationships/hyperlink" Target="https://azure.microsoft.com/en-us/blog/lightning-fast-query-performance-with-azure-sql-data-warehouse/" TargetMode="External"/><Relationship Id="rId4" Type="http://schemas.openxmlformats.org/officeDocument/2006/relationships/hyperlink" Target="https://azure.microsoft.com/en-us/blog/adaptive-caching-powers-azure-sql-data-warehouse-performance-gain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DF28-6F26-4A14-B81B-49B8BE33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41" y="2807"/>
            <a:ext cx="8747301" cy="811895"/>
          </a:xfrm>
        </p:spPr>
        <p:txBody>
          <a:bodyPr/>
          <a:lstStyle/>
          <a:p>
            <a:r>
              <a:rPr lang="en-US"/>
              <a:t>Automated Tiering Of Storage Layers</a:t>
            </a:r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079697-8C25-487F-9881-BA582E04CCF5}"/>
              </a:ext>
            </a:extLst>
          </p:cNvPr>
          <p:cNvGraphicFramePr/>
          <p:nvPr>
            <p:extLst/>
          </p:nvPr>
        </p:nvGraphicFramePr>
        <p:xfrm>
          <a:off x="2073335" y="1213175"/>
          <a:ext cx="8289807" cy="504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mperature_hot" title="Icon of a thermometer showing hot temperature">
            <a:extLst>
              <a:ext uri="{FF2B5EF4-FFF2-40B4-BE49-F238E27FC236}">
                <a16:creationId xmlns:a16="http://schemas.microsoft.com/office/drawing/2014/main" id="{0D47B584-46D6-4F83-B8B4-0DC475BDF2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204966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49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49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9" name="Temperature_med" title="Icon of a thermometer showing medium temperature">
            <a:extLst>
              <a:ext uri="{FF2B5EF4-FFF2-40B4-BE49-F238E27FC236}">
                <a16:creationId xmlns:a16="http://schemas.microsoft.com/office/drawing/2014/main" id="{61141BAF-6644-4323-9F6C-CDFB4D3F4F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3497264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8C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Temperature_mild" title="Icon of a thermometer showing mild temperature">
            <a:extLst>
              <a:ext uri="{FF2B5EF4-FFF2-40B4-BE49-F238E27FC236}">
                <a16:creationId xmlns:a16="http://schemas.microsoft.com/office/drawing/2014/main" id="{35B62DBE-60B8-4E34-B0F5-CBC56AA791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1" y="494485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93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93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E07F0-005E-4A35-BA5E-97B35275963E}"/>
              </a:ext>
            </a:extLst>
          </p:cNvPr>
          <p:cNvSpPr txBox="1"/>
          <p:nvPr/>
        </p:nvSpPr>
        <p:spPr>
          <a:xfrm>
            <a:off x="433934" y="1965236"/>
            <a:ext cx="1467943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400GB+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79435-79B8-456B-B9C4-8DB540C188C8}"/>
              </a:ext>
            </a:extLst>
          </p:cNvPr>
          <p:cNvSpPr txBox="1"/>
          <p:nvPr/>
        </p:nvSpPr>
        <p:spPr>
          <a:xfrm>
            <a:off x="433935" y="3339876"/>
            <a:ext cx="1404181" cy="803817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1.5TB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77CA2-06F2-42DA-831E-CC875D86BFE5}"/>
              </a:ext>
            </a:extLst>
          </p:cNvPr>
          <p:cNvSpPr txBox="1"/>
          <p:nvPr/>
        </p:nvSpPr>
        <p:spPr>
          <a:xfrm>
            <a:off x="516199" y="4474579"/>
            <a:ext cx="228536" cy="178603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defTabSz="932527">
              <a:lnSpc>
                <a:spcPct val="90000"/>
              </a:lnSpc>
              <a:spcAft>
                <a:spcPts val="600"/>
              </a:spcAft>
            </a:pPr>
            <a:r>
              <a:rPr lang="en-GB" sz="7197">
                <a:solidFill>
                  <a:srgbClr val="353535"/>
                </a:solidFill>
                <a:latin typeface="Segoe UI Semilight"/>
              </a:rPr>
              <a:t>∞</a:t>
            </a:r>
          </a:p>
          <a:p>
            <a:pPr defTabSz="932527">
              <a:lnSpc>
                <a:spcPct val="90000"/>
              </a:lnSpc>
              <a:spcAft>
                <a:spcPts val="600"/>
              </a:spcAft>
            </a:pPr>
            <a:endParaRPr lang="en-GB" sz="280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F112D-DCE0-4969-B9D5-70C9E8B9235D}"/>
              </a:ext>
            </a:extLst>
          </p:cNvPr>
          <p:cNvSpPr txBox="1"/>
          <p:nvPr/>
        </p:nvSpPr>
        <p:spPr>
          <a:xfrm>
            <a:off x="1715361" y="3397778"/>
            <a:ext cx="1090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20 µs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197-4FB9-43E6-9515-9D220E53D3A2}"/>
              </a:ext>
            </a:extLst>
          </p:cNvPr>
          <p:cNvSpPr txBox="1"/>
          <p:nvPr/>
        </p:nvSpPr>
        <p:spPr>
          <a:xfrm>
            <a:off x="1750974" y="1964060"/>
            <a:ext cx="108046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70 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17E50-4A4D-444E-92AB-B6611655F341}"/>
              </a:ext>
            </a:extLst>
          </p:cNvPr>
          <p:cNvSpPr txBox="1"/>
          <p:nvPr/>
        </p:nvSpPr>
        <p:spPr>
          <a:xfrm>
            <a:off x="1612783" y="4829154"/>
            <a:ext cx="1296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100 </a:t>
            </a:r>
            <a:r>
              <a:rPr lang="en-US" sz="24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ms</a:t>
            </a:r>
            <a:endParaRPr lang="en-US" sz="240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9952-2551-4D97-9AA6-4A5035E9556C}"/>
              </a:ext>
            </a:extLst>
          </p:cNvPr>
          <p:cNvSpPr txBox="1"/>
          <p:nvPr/>
        </p:nvSpPr>
        <p:spPr>
          <a:xfrm>
            <a:off x="188494" y="932646"/>
            <a:ext cx="1512870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Node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9D911-8C89-4E12-84D6-0058F8988EFE}"/>
              </a:ext>
            </a:extLst>
          </p:cNvPr>
          <p:cNvSpPr txBox="1"/>
          <p:nvPr/>
        </p:nvSpPr>
        <p:spPr>
          <a:xfrm>
            <a:off x="1803258" y="976643"/>
            <a:ext cx="1270118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Access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9F09D-0321-4828-9917-D81B3BF65FE1}"/>
              </a:ext>
            </a:extLst>
          </p:cNvPr>
          <p:cNvCxnSpPr/>
          <p:nvPr/>
        </p:nvCxnSpPr>
        <p:spPr>
          <a:xfrm>
            <a:off x="1690408" y="1451176"/>
            <a:ext cx="0" cy="457135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E63589-7A6D-4EBA-981E-F40A39D461BC}"/>
              </a:ext>
            </a:extLst>
          </p:cNvPr>
          <p:cNvCxnSpPr>
            <a:cxnSpLocks/>
          </p:cNvCxnSpPr>
          <p:nvPr/>
        </p:nvCxnSpPr>
        <p:spPr>
          <a:xfrm rot="5400000">
            <a:off x="1677532" y="525884"/>
            <a:ext cx="0" cy="274281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0E4A6-14AA-4BA1-93B6-F45E13D32DE6}"/>
              </a:ext>
            </a:extLst>
          </p:cNvPr>
          <p:cNvSpPr/>
          <p:nvPr/>
        </p:nvSpPr>
        <p:spPr>
          <a:xfrm>
            <a:off x="10014204" y="1779805"/>
            <a:ext cx="134259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93424-93E1-449C-AA78-5E21BEA65899}"/>
              </a:ext>
            </a:extLst>
          </p:cNvPr>
          <p:cNvSpPr/>
          <p:nvPr/>
        </p:nvSpPr>
        <p:spPr>
          <a:xfrm>
            <a:off x="10011948" y="3225450"/>
            <a:ext cx="164276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warm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D1254-45AC-4948-BF2E-8A0D4B3C657F}"/>
              </a:ext>
            </a:extLst>
          </p:cNvPr>
          <p:cNvSpPr/>
          <p:nvPr/>
        </p:nvSpPr>
        <p:spPr>
          <a:xfrm>
            <a:off x="10001451" y="4999737"/>
            <a:ext cx="1465211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cold data</a:t>
            </a:r>
          </a:p>
        </p:txBody>
      </p:sp>
    </p:spTree>
    <p:extLst>
      <p:ext uri="{BB962C8B-B14F-4D97-AF65-F5344CB8AC3E}">
        <p14:creationId xmlns:p14="http://schemas.microsoft.com/office/powerpoint/2010/main" val="25396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 uiExpand="1" animBg="1"/>
      <p:bldP spid="9" grpId="0" uiExpan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Adaptive cache</a:t>
            </a:r>
          </a:p>
        </p:txBody>
      </p:sp>
    </p:spTree>
    <p:extLst>
      <p:ext uri="{BB962C8B-B14F-4D97-AF65-F5344CB8AC3E}">
        <p14:creationId xmlns:p14="http://schemas.microsoft.com/office/powerpoint/2010/main" val="35188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7206769" cy="565027"/>
          </a:xfrm>
        </p:spPr>
        <p:txBody>
          <a:bodyPr/>
          <a:lstStyle/>
          <a:p>
            <a:r>
              <a:rPr lang="en-GB" sz="4000" dirty="0"/>
              <a:t>Adaptive cache miss (cold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26937-5D27-4C4C-A024-3E01C45B5485}"/>
              </a:ext>
            </a:extLst>
          </p:cNvPr>
          <p:cNvGrpSpPr/>
          <p:nvPr/>
        </p:nvGrpSpPr>
        <p:grpSpPr>
          <a:xfrm>
            <a:off x="2998522" y="3118923"/>
            <a:ext cx="1815991" cy="1659853"/>
            <a:chOff x="3780031" y="2007345"/>
            <a:chExt cx="1335409" cy="1220591"/>
          </a:xfrm>
        </p:grpSpPr>
        <p:sp>
          <p:nvSpPr>
            <p:cNvPr id="277" name="Database_EFC7" title="Icon of a cylinder">
              <a:extLst>
                <a:ext uri="{FF2B5EF4-FFF2-40B4-BE49-F238E27FC236}">
                  <a16:creationId xmlns:a16="http://schemas.microsoft.com/office/drawing/2014/main" id="{11BC6091-2679-4132-9119-4CB688BFF0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80031" y="2007345"/>
              <a:ext cx="1335409" cy="122059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Adaptive </a:t>
              </a: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Cache</a:t>
              </a:r>
            </a:p>
          </p:txBody>
        </p:sp>
        <p:sp>
          <p:nvSpPr>
            <p:cNvPr id="292" name="Rectangle: Rounded Corners 291">
              <a:extLst>
                <a:ext uri="{FF2B5EF4-FFF2-40B4-BE49-F238E27FC236}">
                  <a16:creationId xmlns:a16="http://schemas.microsoft.com/office/drawing/2014/main" id="{7A8AE9E6-2BA7-4EEC-95A8-FD61B86718ED}"/>
                </a:ext>
              </a:extLst>
            </p:cNvPr>
            <p:cNvSpPr/>
            <p:nvPr/>
          </p:nvSpPr>
          <p:spPr bwMode="auto">
            <a:xfrm rot="5400000">
              <a:off x="4016376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B5A0B8A0-264D-4331-B11E-323F66F95DBC}"/>
                </a:ext>
              </a:extLst>
            </p:cNvPr>
            <p:cNvSpPr/>
            <p:nvPr/>
          </p:nvSpPr>
          <p:spPr bwMode="auto">
            <a:xfrm rot="5400000">
              <a:off x="4086515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F81BF37E-0A82-4ACB-B6A4-9D0BD546C0E4}"/>
                </a:ext>
              </a:extLst>
            </p:cNvPr>
            <p:cNvSpPr/>
            <p:nvPr/>
          </p:nvSpPr>
          <p:spPr bwMode="auto">
            <a:xfrm rot="5400000">
              <a:off x="4156653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D9C31DC4-AC9E-4F05-BB55-DB8E82A413EC}"/>
                </a:ext>
              </a:extLst>
            </p:cNvPr>
            <p:cNvSpPr/>
            <p:nvPr/>
          </p:nvSpPr>
          <p:spPr bwMode="auto">
            <a:xfrm rot="5400000">
              <a:off x="4226792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8F2F694E-15D3-4310-9EB0-5A8FBCDB8CED}"/>
                </a:ext>
              </a:extLst>
            </p:cNvPr>
            <p:cNvSpPr/>
            <p:nvPr/>
          </p:nvSpPr>
          <p:spPr bwMode="auto">
            <a:xfrm rot="5400000">
              <a:off x="4296930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BFB303B9-051B-4A26-A028-41275438FC3F}"/>
                </a:ext>
              </a:extLst>
            </p:cNvPr>
            <p:cNvSpPr/>
            <p:nvPr/>
          </p:nvSpPr>
          <p:spPr bwMode="auto">
            <a:xfrm rot="5400000">
              <a:off x="4367069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971BE0F1-C45E-4DDA-803F-86A86680A08F}"/>
                </a:ext>
              </a:extLst>
            </p:cNvPr>
            <p:cNvSpPr/>
            <p:nvPr/>
          </p:nvSpPr>
          <p:spPr bwMode="auto">
            <a:xfrm rot="5400000">
              <a:off x="443720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21AE9847-2D0A-45B6-B911-92D451E31117}"/>
                </a:ext>
              </a:extLst>
            </p:cNvPr>
            <p:cNvSpPr/>
            <p:nvPr/>
          </p:nvSpPr>
          <p:spPr bwMode="auto">
            <a:xfrm rot="5400000">
              <a:off x="450734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0CBF28ED-C597-4324-95A0-A2704EE8A384}"/>
                </a:ext>
              </a:extLst>
            </p:cNvPr>
            <p:cNvSpPr/>
            <p:nvPr/>
          </p:nvSpPr>
          <p:spPr bwMode="auto">
            <a:xfrm rot="5400000">
              <a:off x="4579151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95D5DAD3-A310-4AB0-8727-12739DC78D4C}"/>
                </a:ext>
              </a:extLst>
            </p:cNvPr>
            <p:cNvSpPr/>
            <p:nvPr/>
          </p:nvSpPr>
          <p:spPr bwMode="auto">
            <a:xfrm rot="5400000">
              <a:off x="4649290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8A04A7CF-B458-4A6A-8D43-AAE35E7914CC}"/>
                </a:ext>
              </a:extLst>
            </p:cNvPr>
            <p:cNvSpPr/>
            <p:nvPr/>
          </p:nvSpPr>
          <p:spPr bwMode="auto">
            <a:xfrm rot="5400000">
              <a:off x="4719429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2502" y="233625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Title 1">
            <a:extLst>
              <a:ext uri="{FF2B5EF4-FFF2-40B4-BE49-F238E27FC236}">
                <a16:creationId xmlns:a16="http://schemas.microsoft.com/office/drawing/2014/main" id="{DFE5DB12-A949-44A8-9737-1D9DAFF307C7}"/>
              </a:ext>
            </a:extLst>
          </p:cNvPr>
          <p:cNvSpPr txBox="1">
            <a:spLocks/>
          </p:cNvSpPr>
          <p:nvPr/>
        </p:nvSpPr>
        <p:spPr>
          <a:xfrm>
            <a:off x="87128" y="220617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 dirty="0"/>
              <a:t>Adaptive cache hit (hot scan)</a:t>
            </a:r>
          </a:p>
        </p:txBody>
      </p:sp>
      <p:sp>
        <p:nvSpPr>
          <p:cNvPr id="240" name="Flowchart: Process 239">
            <a:extLst>
              <a:ext uri="{FF2B5EF4-FFF2-40B4-BE49-F238E27FC236}">
                <a16:creationId xmlns:a16="http://schemas.microsoft.com/office/drawing/2014/main" id="{2BC77EBD-FF6B-4B62-820C-A0B4899E96D5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8907 -0.281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60494E-6 L 0.00608 -0.2993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41598 -0.20308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9" y="-1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  <p:bldP spid="804" grpId="0"/>
      <p:bldP spid="804" grpId="1"/>
      <p:bldP spid="805" grpId="0" animBg="1"/>
      <p:bldP spid="805" grpId="1" animBg="1"/>
      <p:bldP spid="805" grpId="2" animBg="1"/>
      <p:bldP spid="2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44884" y="1147718"/>
            <a:ext cx="6426714" cy="1762832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190067" y="176478"/>
            <a:ext cx="3351447" cy="126620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DBCC DROPCLEANBUFFERS (ALL)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23852" y="298153"/>
            <a:ext cx="785480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dirty="0"/>
              <a:t>Clearing the adaptive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A49E0-AF4B-4A11-9344-D0FE3BFD926C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EA52B4C-9F28-4301-8BCE-E5CD4D958A50}"/>
              </a:ext>
            </a:extLst>
          </p:cNvPr>
          <p:cNvSpPr txBox="1"/>
          <p:nvPr/>
        </p:nvSpPr>
        <p:spPr>
          <a:xfrm>
            <a:off x="9190066" y="418993"/>
            <a:ext cx="3351447" cy="80522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85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Pause or Scale</a:t>
            </a:r>
          </a:p>
        </p:txBody>
      </p:sp>
      <p:sp>
        <p:nvSpPr>
          <p:cNvPr id="241" name="Flowchart: Process 240">
            <a:extLst>
              <a:ext uri="{FF2B5EF4-FFF2-40B4-BE49-F238E27FC236}">
                <a16:creationId xmlns:a16="http://schemas.microsoft.com/office/drawing/2014/main" id="{678FD7B3-9554-4ABE-AC0D-35C32AE6C6D0}"/>
              </a:ext>
            </a:extLst>
          </p:cNvPr>
          <p:cNvSpPr/>
          <p:nvPr/>
        </p:nvSpPr>
        <p:spPr bwMode="auto">
          <a:xfrm>
            <a:off x="544884" y="3065917"/>
            <a:ext cx="6426714" cy="1822459"/>
          </a:xfrm>
          <a:prstGeom prst="flowChartProcess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Flowchart: Process 230">
            <a:extLst>
              <a:ext uri="{FF2B5EF4-FFF2-40B4-BE49-F238E27FC236}">
                <a16:creationId xmlns:a16="http://schemas.microsoft.com/office/drawing/2014/main" id="{DA10C761-4285-4BD5-8FE7-A5474B0C523D}"/>
              </a:ext>
            </a:extLst>
          </p:cNvPr>
          <p:cNvSpPr/>
          <p:nvPr/>
        </p:nvSpPr>
        <p:spPr bwMode="auto">
          <a:xfrm>
            <a:off x="481236" y="3048993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A7F20FD5-E8E6-4ECC-A933-D28BBF975B8A}"/>
              </a:ext>
            </a:extLst>
          </p:cNvPr>
          <p:cNvSpPr/>
          <p:nvPr/>
        </p:nvSpPr>
        <p:spPr bwMode="auto">
          <a:xfrm>
            <a:off x="506878" y="1168884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B6288015-F421-4B39-9011-3A3ECAC662C5}"/>
              </a:ext>
            </a:extLst>
          </p:cNvPr>
          <p:cNvSpPr/>
          <p:nvPr/>
        </p:nvSpPr>
        <p:spPr bwMode="auto">
          <a:xfrm>
            <a:off x="7379101" y="2192637"/>
            <a:ext cx="353640" cy="1756211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D2CD5-2333-4ECB-9325-3EBEADDD68A9}"/>
              </a:ext>
            </a:extLst>
          </p:cNvPr>
          <p:cNvSpPr txBox="1"/>
          <p:nvPr/>
        </p:nvSpPr>
        <p:spPr>
          <a:xfrm>
            <a:off x="7732741" y="2829158"/>
            <a:ext cx="1984988" cy="2401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3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costing info</a:t>
            </a:r>
          </a:p>
        </p:txBody>
      </p:sp>
    </p:spTree>
    <p:extLst>
      <p:ext uri="{BB962C8B-B14F-4D97-AF65-F5344CB8AC3E}">
        <p14:creationId xmlns:p14="http://schemas.microsoft.com/office/powerpoint/2010/main" val="38343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5" grpId="0" animBg="1"/>
      <p:bldP spid="431" grpId="0" animBg="1"/>
      <p:bldP spid="431" grpId="1" animBg="1"/>
      <p:bldP spid="11" grpId="0"/>
      <p:bldP spid="800" grpId="0" animBg="1"/>
      <p:bldP spid="801" grpId="0" animBg="1"/>
      <p:bldP spid="5" grpId="0"/>
      <p:bldP spid="240" grpId="0"/>
      <p:bldP spid="241" grpId="0" animBg="1"/>
      <p:bldP spid="10" grpId="0" animBg="1"/>
      <p:bldP spid="10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8696968" cy="1130053"/>
          </a:xfrm>
        </p:spPr>
        <p:txBody>
          <a:bodyPr/>
          <a:lstStyle/>
          <a:p>
            <a:r>
              <a:rPr lang="en-GB" sz="4000" dirty="0"/>
              <a:t>Adaptive cache miss (full cache, 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Full 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6510" y="2327919"/>
            <a:ext cx="274242" cy="54847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Flowchart: Process 235">
            <a:extLst>
              <a:ext uri="{FF2B5EF4-FFF2-40B4-BE49-F238E27FC236}">
                <a16:creationId xmlns:a16="http://schemas.microsoft.com/office/drawing/2014/main" id="{31D07DA5-0096-4DAA-BF1B-C53EF0BFBEE6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588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9671 -0.2811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1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1419 -0.300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A7DB-870A-44D6-AFF5-523FBC2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Sizing the Gen2 Cache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11AE-C617-49A2-AD7C-95D5F7384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5"/>
            <a:ext cx="4930942" cy="2066074"/>
          </a:xfrm>
        </p:spPr>
        <p:txBody>
          <a:bodyPr/>
          <a:lstStyle/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Working set ~20%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1.5TB Gen2 cache per DWU 500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EXEC </a:t>
            </a:r>
            <a:r>
              <a:rPr lang="en-US" sz="2346" b="1" dirty="0" err="1"/>
              <a:t>Sp_spaceused</a:t>
            </a:r>
            <a:r>
              <a:rPr lang="en-US" sz="2346" dirty="0"/>
              <a:t> 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Same </a:t>
            </a:r>
            <a:r>
              <a:rPr lang="en-US" sz="2346" dirty="0" err="1"/>
              <a:t>tempdb</a:t>
            </a:r>
            <a:r>
              <a:rPr lang="en-US" sz="2346" dirty="0"/>
              <a:t> on both Gen1 and Gen2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A99497-2A5F-4A81-87E6-52F4891343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7760" y="1522174"/>
          <a:ext cx="6861296" cy="5359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1723">
                  <a:extLst>
                    <a:ext uri="{9D8B030D-6E8A-4147-A177-3AD203B41FA5}">
                      <a16:colId xmlns:a16="http://schemas.microsoft.com/office/drawing/2014/main" val="2286826540"/>
                    </a:ext>
                  </a:extLst>
                </a:gridCol>
                <a:gridCol w="1864159">
                  <a:extLst>
                    <a:ext uri="{9D8B030D-6E8A-4147-A177-3AD203B41FA5}">
                      <a16:colId xmlns:a16="http://schemas.microsoft.com/office/drawing/2014/main" val="470242949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345424083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049291834"/>
                    </a:ext>
                  </a:extLst>
                </a:gridCol>
              </a:tblGrid>
              <a:tr h="6416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DWU</a:t>
                      </a: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Memory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(GB)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Tempdb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(TB)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Gen2 Cache</a:t>
                      </a:r>
                    </a:p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(TB)</a:t>
                      </a:r>
                    </a:p>
                  </a:txBody>
                  <a:tcPr marL="6476" marR="6476" marT="6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263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8296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66734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1440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6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799518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7.5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82177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2160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961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1902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6000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4320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18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8224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22.5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121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420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97082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egoe UI (Body)"/>
                        </a:rPr>
                        <a:t>21600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8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0409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83795" y="1184580"/>
            <a:ext cx="6813036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CBA693EA-5D4E-42D7-A19F-6EE55DF2999C}"/>
              </a:ext>
            </a:extLst>
          </p:cNvPr>
          <p:cNvSpPr/>
          <p:nvPr/>
        </p:nvSpPr>
        <p:spPr bwMode="auto">
          <a:xfrm>
            <a:off x="5262279" y="1247324"/>
            <a:ext cx="1923140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Buffer 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Pool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1767" dirty="0">
              <a:solidFill>
                <a:srgbClr val="1D1B0E"/>
              </a:solidFill>
              <a:latin typeface="Segoe UI Semilight"/>
            </a:endParaRPr>
          </a:p>
        </p:txBody>
      </p: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D23F7EBA-F5F7-432C-A69C-60C97F368FB6}"/>
              </a:ext>
            </a:extLst>
          </p:cNvPr>
          <p:cNvSpPr/>
          <p:nvPr/>
        </p:nvSpPr>
        <p:spPr bwMode="auto">
          <a:xfrm>
            <a:off x="588012" y="3056988"/>
            <a:ext cx="6808818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716760" y="1262880"/>
            <a:ext cx="2480556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45900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 err="1">
                <a:solidFill>
                  <a:srgbClr val="353535"/>
                </a:solidFill>
                <a:latin typeface="Segoe UI Semilight"/>
              </a:rPr>
              <a:t>Tempdb</a:t>
            </a:r>
            <a:endParaRPr lang="en-US" sz="1836" dirty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9434884" cy="11881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8755670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7264667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7999946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7189043" y="5368783"/>
            <a:ext cx="2401355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gen2TableCCI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CLUSTERED COLUMNSTORE INDEX,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75482" y="278379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/>
              <a:t>Loading into Gen2</a:t>
            </a:r>
          </a:p>
        </p:txBody>
      </p:sp>
      <p:sp>
        <p:nvSpPr>
          <p:cNvPr id="243" name="Flowchart: Process 242">
            <a:extLst>
              <a:ext uri="{FF2B5EF4-FFF2-40B4-BE49-F238E27FC236}">
                <a16:creationId xmlns:a16="http://schemas.microsoft.com/office/drawing/2014/main" id="{4985BF27-C419-4022-940C-216BA561512F}"/>
              </a:ext>
            </a:extLst>
          </p:cNvPr>
          <p:cNvSpPr/>
          <p:nvPr/>
        </p:nvSpPr>
        <p:spPr bwMode="auto">
          <a:xfrm>
            <a:off x="576287" y="5382610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73A806D-A2C9-4706-96B6-8A0B5B12F039}"/>
              </a:ext>
            </a:extLst>
          </p:cNvPr>
          <p:cNvSpPr txBox="1"/>
          <p:nvPr/>
        </p:nvSpPr>
        <p:spPr>
          <a:xfrm rot="16200000">
            <a:off x="9643602" y="5495773"/>
            <a:ext cx="1523626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6" name="Flowchart: Process 245">
            <a:extLst>
              <a:ext uri="{FF2B5EF4-FFF2-40B4-BE49-F238E27FC236}">
                <a16:creationId xmlns:a16="http://schemas.microsoft.com/office/drawing/2014/main" id="{875879DF-2B7C-4032-944D-036B46B6720C}"/>
              </a:ext>
            </a:extLst>
          </p:cNvPr>
          <p:cNvSpPr/>
          <p:nvPr/>
        </p:nvSpPr>
        <p:spPr bwMode="auto">
          <a:xfrm>
            <a:off x="10219562" y="5142238"/>
            <a:ext cx="2115215" cy="1346094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978F3B7-5685-4B63-86F3-3674DDCEE2C7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60800-84E9-4112-B642-07619DC6DA65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gen2TableCCI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0C658D3-9B01-4ED2-AAB4-645D1E51FFEA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gen2TableHeap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7EE9AE48-9CFB-4DFF-9728-7FB810ECBCCE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CD71A3D4-EE5C-4B6B-9D73-6418575685D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101810AE-23F3-4AA0-85B2-9602E2832AEF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647CD81F-2452-4D12-9FF7-F21720D64163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B3E3707E-D3DD-4B3F-AFF8-EE26A4A13F5E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ABBB2CC8-E1E2-4EF6-ACDD-1BB1C0FBB988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447C97FF-AB33-429E-BCBC-EDE6BAE41937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38A99D66-A1D6-4021-8650-4CC15B108B36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7FBF0F9-3FCE-4686-97D8-4E2A1385687D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10691129-3176-454A-B998-E895856A177E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DF6EFDA1-2747-454F-9EB7-F26CD5645F25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706EB601-1BE4-47DA-8B4B-E7B7ECFD2041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3E7A24BE-7248-4956-ABF4-AF5700793FC2}"/>
              </a:ext>
            </a:extLst>
          </p:cNvPr>
          <p:cNvSpPr/>
          <p:nvPr/>
        </p:nvSpPr>
        <p:spPr bwMode="auto">
          <a:xfrm>
            <a:off x="10681053" y="5288386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7" name="Scroll: Vertical 236">
            <a:extLst>
              <a:ext uri="{FF2B5EF4-FFF2-40B4-BE49-F238E27FC236}">
                <a16:creationId xmlns:a16="http://schemas.microsoft.com/office/drawing/2014/main" id="{6D711CD6-275B-474C-86C6-50465001D78C}"/>
              </a:ext>
            </a:extLst>
          </p:cNvPr>
          <p:cNvSpPr/>
          <p:nvPr/>
        </p:nvSpPr>
        <p:spPr bwMode="auto">
          <a:xfrm>
            <a:off x="10874527" y="543391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8" name="Scroll: Vertical 237">
            <a:extLst>
              <a:ext uri="{FF2B5EF4-FFF2-40B4-BE49-F238E27FC236}">
                <a16:creationId xmlns:a16="http://schemas.microsoft.com/office/drawing/2014/main" id="{51E3D233-167B-49E4-9C27-9DF2D75BD2DB}"/>
              </a:ext>
            </a:extLst>
          </p:cNvPr>
          <p:cNvSpPr/>
          <p:nvPr/>
        </p:nvSpPr>
        <p:spPr bwMode="auto">
          <a:xfrm>
            <a:off x="11194961" y="555996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ACF6B-AAA5-4B84-9E02-2985E28369E7}"/>
              </a:ext>
            </a:extLst>
          </p:cNvPr>
          <p:cNvSpPr txBox="1"/>
          <p:nvPr/>
        </p:nvSpPr>
        <p:spPr>
          <a:xfrm>
            <a:off x="10807185" y="5780250"/>
            <a:ext cx="889227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6" err="1">
                <a:solidFill>
                  <a:schemeClr val="bg1"/>
                </a:solidFill>
              </a:rPr>
              <a:t>ExternalFiles</a:t>
            </a:r>
            <a:endParaRPr lang="en-US" sz="816">
              <a:solidFill>
                <a:schemeClr val="bg1"/>
              </a:solidFill>
            </a:endParaRP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9484884-9C7F-4DF2-82A3-FBB90994E54D}"/>
              </a:ext>
            </a:extLst>
          </p:cNvPr>
          <p:cNvSpPr/>
          <p:nvPr/>
        </p:nvSpPr>
        <p:spPr bwMode="auto">
          <a:xfrm rot="5400000">
            <a:off x="33155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9FAB259E-9540-43F2-BF75-47B104E3858B}"/>
              </a:ext>
            </a:extLst>
          </p:cNvPr>
          <p:cNvSpPr/>
          <p:nvPr/>
        </p:nvSpPr>
        <p:spPr bwMode="auto">
          <a:xfrm rot="5400000">
            <a:off x="341097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3B249296-2DB9-417E-8CB1-68B58215FF1B}"/>
              </a:ext>
            </a:extLst>
          </p:cNvPr>
          <p:cNvSpPr/>
          <p:nvPr/>
        </p:nvSpPr>
        <p:spPr bwMode="auto">
          <a:xfrm rot="5400000">
            <a:off x="350635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9" name="Rectangle: Rounded Corners 348">
            <a:extLst>
              <a:ext uri="{FF2B5EF4-FFF2-40B4-BE49-F238E27FC236}">
                <a16:creationId xmlns:a16="http://schemas.microsoft.com/office/drawing/2014/main" id="{CAD06E95-4A61-4F0D-9EC2-5AC835AAB20C}"/>
              </a:ext>
            </a:extLst>
          </p:cNvPr>
          <p:cNvSpPr/>
          <p:nvPr/>
        </p:nvSpPr>
        <p:spPr bwMode="auto">
          <a:xfrm rot="5400000">
            <a:off x="360173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5CD4FD30-3345-480D-B149-E669EC88E890}"/>
              </a:ext>
            </a:extLst>
          </p:cNvPr>
          <p:cNvSpPr/>
          <p:nvPr/>
        </p:nvSpPr>
        <p:spPr bwMode="auto">
          <a:xfrm rot="5400000">
            <a:off x="369711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F187D8B1-C389-4E9D-AF60-B8B853F165A8}"/>
              </a:ext>
            </a:extLst>
          </p:cNvPr>
          <p:cNvSpPr/>
          <p:nvPr/>
        </p:nvSpPr>
        <p:spPr bwMode="auto">
          <a:xfrm rot="5400000">
            <a:off x="37924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085D1AD-FD0E-4193-9B09-9632F8F072FE}"/>
              </a:ext>
            </a:extLst>
          </p:cNvPr>
          <p:cNvSpPr/>
          <p:nvPr/>
        </p:nvSpPr>
        <p:spPr bwMode="auto">
          <a:xfrm rot="5400000">
            <a:off x="388787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6E8CB4FA-01D1-4E1E-B5A8-DF99D10286C4}"/>
              </a:ext>
            </a:extLst>
          </p:cNvPr>
          <p:cNvSpPr/>
          <p:nvPr/>
        </p:nvSpPr>
        <p:spPr bwMode="auto">
          <a:xfrm rot="5400000">
            <a:off x="398325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DE06541C-B19F-43A7-96A1-AB5CC2D8B7E1}"/>
              </a:ext>
            </a:extLst>
          </p:cNvPr>
          <p:cNvSpPr/>
          <p:nvPr/>
        </p:nvSpPr>
        <p:spPr bwMode="auto">
          <a:xfrm rot="5400000">
            <a:off x="408089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29CBA7ED-FEC5-4FD0-8C67-CB2D556EFFF1}"/>
              </a:ext>
            </a:extLst>
          </p:cNvPr>
          <p:cNvSpPr/>
          <p:nvPr/>
        </p:nvSpPr>
        <p:spPr bwMode="auto">
          <a:xfrm rot="5400000">
            <a:off x="417627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2DA7C238-A7C2-4F12-812F-284BBF39C442}"/>
              </a:ext>
            </a:extLst>
          </p:cNvPr>
          <p:cNvSpPr/>
          <p:nvPr/>
        </p:nvSpPr>
        <p:spPr bwMode="auto">
          <a:xfrm rot="5400000">
            <a:off x="427165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7" name="Rectangle: Rounded Corners 356">
            <a:extLst>
              <a:ext uri="{FF2B5EF4-FFF2-40B4-BE49-F238E27FC236}">
                <a16:creationId xmlns:a16="http://schemas.microsoft.com/office/drawing/2014/main" id="{257854E2-8CA4-4F9A-AD2A-170A88F37581}"/>
              </a:ext>
            </a:extLst>
          </p:cNvPr>
          <p:cNvSpPr/>
          <p:nvPr/>
        </p:nvSpPr>
        <p:spPr bwMode="auto">
          <a:xfrm rot="5400000">
            <a:off x="4274316" y="2336995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94A38FAF-2651-435A-839A-2C9958A20E1F}"/>
              </a:ext>
            </a:extLst>
          </p:cNvPr>
          <p:cNvSpPr/>
          <p:nvPr/>
        </p:nvSpPr>
        <p:spPr bwMode="auto">
          <a:xfrm rot="5400000">
            <a:off x="41653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1640C82-2A5F-4DD7-B32D-E5D5128AFCAA}"/>
              </a:ext>
            </a:extLst>
          </p:cNvPr>
          <p:cNvSpPr/>
          <p:nvPr/>
        </p:nvSpPr>
        <p:spPr bwMode="auto">
          <a:xfrm rot="5400000">
            <a:off x="426077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57A99718-851D-4418-8BB6-17C2CB80969A}"/>
              </a:ext>
            </a:extLst>
          </p:cNvPr>
          <p:cNvSpPr/>
          <p:nvPr/>
        </p:nvSpPr>
        <p:spPr bwMode="auto">
          <a:xfrm rot="5400000">
            <a:off x="435614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3492F08B-7E2F-4667-BB82-F9DC409DCB5E}"/>
              </a:ext>
            </a:extLst>
          </p:cNvPr>
          <p:cNvSpPr/>
          <p:nvPr/>
        </p:nvSpPr>
        <p:spPr bwMode="auto">
          <a:xfrm rot="5400000">
            <a:off x="445152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649DE4C2-D12F-466B-8AEC-742F817C1E3C}"/>
              </a:ext>
            </a:extLst>
          </p:cNvPr>
          <p:cNvSpPr/>
          <p:nvPr/>
        </p:nvSpPr>
        <p:spPr bwMode="auto">
          <a:xfrm rot="5400000">
            <a:off x="454690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0C429738-E07B-4EE3-8CD9-70DE0653A7F7}"/>
              </a:ext>
            </a:extLst>
          </p:cNvPr>
          <p:cNvSpPr/>
          <p:nvPr/>
        </p:nvSpPr>
        <p:spPr bwMode="auto">
          <a:xfrm rot="5400000">
            <a:off x="46422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B00007F0-C250-4B1A-BAEB-726470848A73}"/>
              </a:ext>
            </a:extLst>
          </p:cNvPr>
          <p:cNvSpPr/>
          <p:nvPr/>
        </p:nvSpPr>
        <p:spPr bwMode="auto">
          <a:xfrm rot="5400000">
            <a:off x="473766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05BE6A2F-97A6-469B-BAB7-DED0BBD18A36}"/>
              </a:ext>
            </a:extLst>
          </p:cNvPr>
          <p:cNvSpPr/>
          <p:nvPr/>
        </p:nvSpPr>
        <p:spPr bwMode="auto">
          <a:xfrm rot="5400000">
            <a:off x="483305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6FEA950B-50EB-447E-A839-8D05F090C0B9}"/>
              </a:ext>
            </a:extLst>
          </p:cNvPr>
          <p:cNvSpPr/>
          <p:nvPr/>
        </p:nvSpPr>
        <p:spPr bwMode="auto">
          <a:xfrm rot="5400000">
            <a:off x="493069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D8A94339-FEA3-435E-8B04-A13C878A1979}"/>
              </a:ext>
            </a:extLst>
          </p:cNvPr>
          <p:cNvSpPr/>
          <p:nvPr/>
        </p:nvSpPr>
        <p:spPr bwMode="auto">
          <a:xfrm rot="5400000">
            <a:off x="502607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5D730D54-CD40-4872-B292-3D527CD6DD4B}"/>
              </a:ext>
            </a:extLst>
          </p:cNvPr>
          <p:cNvSpPr/>
          <p:nvPr/>
        </p:nvSpPr>
        <p:spPr bwMode="auto">
          <a:xfrm rot="5400000">
            <a:off x="512145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C8CAB9D1-52B3-4A10-AF37-4869ED1A0A16}"/>
              </a:ext>
            </a:extLst>
          </p:cNvPr>
          <p:cNvSpPr/>
          <p:nvPr/>
        </p:nvSpPr>
        <p:spPr bwMode="auto">
          <a:xfrm rot="5400000">
            <a:off x="5124112" y="5433739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2444425E-F285-481C-B58A-2CA16519D37F}"/>
              </a:ext>
            </a:extLst>
          </p:cNvPr>
          <p:cNvSpPr/>
          <p:nvPr/>
        </p:nvSpPr>
        <p:spPr bwMode="auto">
          <a:xfrm rot="5400000">
            <a:off x="4735281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BAD7D125-FD07-42B0-95A7-191A3830ED02}"/>
              </a:ext>
            </a:extLst>
          </p:cNvPr>
          <p:cNvSpPr/>
          <p:nvPr/>
        </p:nvSpPr>
        <p:spPr bwMode="auto">
          <a:xfrm rot="5400000">
            <a:off x="4830662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D5EE0FE4-B198-49F1-9F3F-10FF5D4BC962}"/>
              </a:ext>
            </a:extLst>
          </p:cNvPr>
          <p:cNvSpPr/>
          <p:nvPr/>
        </p:nvSpPr>
        <p:spPr bwMode="auto">
          <a:xfrm rot="5400000">
            <a:off x="4926040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Database_EFC7" title="Icon of a cylinder">
            <a:extLst>
              <a:ext uri="{FF2B5EF4-FFF2-40B4-BE49-F238E27FC236}">
                <a16:creationId xmlns:a16="http://schemas.microsoft.com/office/drawing/2014/main" id="{6C1046B6-1790-4AC8-AF24-053C7D23FF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03491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Gen2 </a:t>
            </a: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A513484-60C0-401E-8669-EF4C71145750}"/>
              </a:ext>
            </a:extLst>
          </p:cNvPr>
          <p:cNvSpPr/>
          <p:nvPr/>
        </p:nvSpPr>
        <p:spPr bwMode="auto">
          <a:xfrm flipH="1">
            <a:off x="5420619" y="2686957"/>
            <a:ext cx="6597446" cy="2582829"/>
          </a:xfrm>
          <a:prstGeom prst="uturnArrow">
            <a:avLst>
              <a:gd name="adj1" fmla="val 14959"/>
              <a:gd name="adj2" fmla="val 25000"/>
              <a:gd name="adj3" fmla="val 18549"/>
              <a:gd name="adj4" fmla="val 25000"/>
              <a:gd name="adj5" fmla="val 46702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7" name="Arrow: U-Turn 266">
            <a:extLst>
              <a:ext uri="{FF2B5EF4-FFF2-40B4-BE49-F238E27FC236}">
                <a16:creationId xmlns:a16="http://schemas.microsoft.com/office/drawing/2014/main" id="{D05D1327-19E3-4E66-8EF9-C7C33E3ABF32}"/>
              </a:ext>
            </a:extLst>
          </p:cNvPr>
          <p:cNvSpPr/>
          <p:nvPr/>
        </p:nvSpPr>
        <p:spPr bwMode="auto">
          <a:xfrm flipH="1">
            <a:off x="1986941" y="4107423"/>
            <a:ext cx="9182055" cy="1168911"/>
          </a:xfrm>
          <a:prstGeom prst="uturnArrow">
            <a:avLst>
              <a:gd name="adj1" fmla="val 32850"/>
              <a:gd name="adj2" fmla="val 25000"/>
              <a:gd name="adj3" fmla="val 31232"/>
              <a:gd name="adj4" fmla="val 25000"/>
              <a:gd name="adj5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8" name="Arrow: U-Turn 267">
            <a:extLst>
              <a:ext uri="{FF2B5EF4-FFF2-40B4-BE49-F238E27FC236}">
                <a16:creationId xmlns:a16="http://schemas.microsoft.com/office/drawing/2014/main" id="{5E56FD16-6ECB-40B5-94DC-16C283A754CE}"/>
              </a:ext>
            </a:extLst>
          </p:cNvPr>
          <p:cNvSpPr/>
          <p:nvPr/>
        </p:nvSpPr>
        <p:spPr bwMode="auto">
          <a:xfrm flipH="1">
            <a:off x="7798238" y="3246884"/>
            <a:ext cx="3795076" cy="2029451"/>
          </a:xfrm>
          <a:prstGeom prst="uturnArrow">
            <a:avLst>
              <a:gd name="adj1" fmla="val 19064"/>
              <a:gd name="adj2" fmla="val 25000"/>
              <a:gd name="adj3" fmla="val 27658"/>
              <a:gd name="adj4" fmla="val 25000"/>
              <a:gd name="adj5" fmla="val 1000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471287-8B3E-43F2-8E1A-B5332846FE21}"/>
              </a:ext>
            </a:extLst>
          </p:cNvPr>
          <p:cNvSpPr/>
          <p:nvPr/>
        </p:nvSpPr>
        <p:spPr bwMode="auto">
          <a:xfrm>
            <a:off x="7259627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D79D710A-6ADC-45CF-A552-8F184A7C2D22}"/>
              </a:ext>
            </a:extLst>
          </p:cNvPr>
          <p:cNvSpPr/>
          <p:nvPr/>
        </p:nvSpPr>
        <p:spPr bwMode="auto">
          <a:xfrm>
            <a:off x="7994351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C7E4374-28A1-44BD-BF39-FBCC595FD3B4}"/>
              </a:ext>
            </a:extLst>
          </p:cNvPr>
          <p:cNvSpPr/>
          <p:nvPr/>
        </p:nvSpPr>
        <p:spPr>
          <a:xfrm>
            <a:off x="7465001" y="380982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#gen2TableHeap</a:t>
            </a: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7E615989-8E65-4F91-89C2-58534B8B637E}"/>
              </a:ext>
            </a:extLst>
          </p:cNvPr>
          <p:cNvSpPr/>
          <p:nvPr/>
        </p:nvSpPr>
        <p:spPr bwMode="auto">
          <a:xfrm>
            <a:off x="5353761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C4AC9EA6-29C2-42CC-9D8D-3D6135C68BBA}"/>
              </a:ext>
            </a:extLst>
          </p:cNvPr>
          <p:cNvSpPr/>
          <p:nvPr/>
        </p:nvSpPr>
        <p:spPr bwMode="auto">
          <a:xfrm>
            <a:off x="6088485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29F991EB-BCCA-446E-9434-66F180A751B6}"/>
              </a:ext>
            </a:extLst>
          </p:cNvPr>
          <p:cNvSpPr/>
          <p:nvPr/>
        </p:nvSpPr>
        <p:spPr bwMode="auto">
          <a:xfrm>
            <a:off x="5338924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07E63F33-226D-4737-B005-73F044F2E55E}"/>
              </a:ext>
            </a:extLst>
          </p:cNvPr>
          <p:cNvSpPr/>
          <p:nvPr/>
        </p:nvSpPr>
        <p:spPr bwMode="auto">
          <a:xfrm>
            <a:off x="6073648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3606878-1D1E-4ACB-B0BC-0E5008FA7A02}"/>
              </a:ext>
            </a:extLst>
          </p:cNvPr>
          <p:cNvSpPr txBox="1"/>
          <p:nvPr/>
        </p:nvSpPr>
        <p:spPr>
          <a:xfrm>
            <a:off x="7228796" y="215594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#gen2Table_HEAP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</p:spTree>
    <p:extLst>
      <p:ext uri="{BB962C8B-B14F-4D97-AF65-F5344CB8AC3E}">
        <p14:creationId xmlns:p14="http://schemas.microsoft.com/office/powerpoint/2010/main" val="28877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099 -0.5120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2560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6849 -0.4942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-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4375 -0.23819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1921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01537 -0.25764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249" grpId="0"/>
      <p:bldP spid="249" grpId="1"/>
      <p:bldP spid="8" grpId="0"/>
      <p:bldP spid="8" grpId="1"/>
      <p:bldP spid="252" grpId="0"/>
      <p:bldP spid="252" grpId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5" grpId="0" animBg="1"/>
      <p:bldP spid="5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269" grpId="0" animBg="1"/>
      <p:bldP spid="284" grpId="0"/>
      <p:bldP spid="286" grpId="0" animBg="1"/>
      <p:bldP spid="286" grpId="1" animBg="1"/>
      <p:bldP spid="287" grpId="0" animBg="1"/>
      <p:bldP spid="287" grpId="1" animBg="1"/>
      <p:bldP spid="288" grpId="0" animBg="1"/>
      <p:bldP spid="289" grpId="0" animBg="1"/>
      <p:bldP spid="291" grpId="0"/>
      <p:bldP spid="2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Loading Guidance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1195-6823-4904-8479-AB85E8DC9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937" y="1492047"/>
            <a:ext cx="11463213" cy="3390159"/>
          </a:xfrm>
        </p:spPr>
        <p:txBody>
          <a:bodyPr/>
          <a:lstStyle/>
          <a:p>
            <a:r>
              <a:rPr lang="en-US" dirty="0"/>
              <a:t>Use ELT where possible</a:t>
            </a:r>
          </a:p>
          <a:p>
            <a:r>
              <a:rPr lang="en-US" dirty="0"/>
              <a:t>Leverage HEAP for initial load</a:t>
            </a:r>
          </a:p>
          <a:p>
            <a:pPr marL="459822" lvl="2"/>
            <a:r>
              <a:rPr lang="en-US" dirty="0"/>
              <a:t>Faster load time</a:t>
            </a:r>
          </a:p>
          <a:p>
            <a:pPr marL="459822" lvl="2"/>
            <a:r>
              <a:rPr lang="en-US" dirty="0"/>
              <a:t>Prevent cache population/eviction</a:t>
            </a:r>
          </a:p>
          <a:p>
            <a:r>
              <a:rPr lang="en-US" dirty="0"/>
              <a:t>Assign appropriate resource class for optimal CCI compression</a:t>
            </a:r>
          </a:p>
        </p:txBody>
      </p:sp>
    </p:spTree>
    <p:extLst>
      <p:ext uri="{BB962C8B-B14F-4D97-AF65-F5344CB8AC3E}">
        <p14:creationId xmlns:p14="http://schemas.microsoft.com/office/powerpoint/2010/main" val="20337910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/>
              <a:t>Azure Portal – </a:t>
            </a:r>
            <a:br>
              <a:rPr lang="en-US" dirty="0"/>
            </a:br>
            <a:r>
              <a:rPr lang="en-US" dirty="0"/>
              <a:t>Monitoring Gen2 cache</a:t>
            </a:r>
          </a:p>
        </p:txBody>
      </p:sp>
    </p:spTree>
    <p:extLst>
      <p:ext uri="{BB962C8B-B14F-4D97-AF65-F5344CB8AC3E}">
        <p14:creationId xmlns:p14="http://schemas.microsoft.com/office/powerpoint/2010/main" val="16027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BD54-21BF-41F9-9A1F-586CD5E0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tuning the Gen2 cache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18F88A-C8DF-47F2-9AD5-3CBF44C6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9598"/>
              </p:ext>
            </p:extLst>
          </p:nvPr>
        </p:nvGraphicFramePr>
        <p:xfrm>
          <a:off x="807362" y="1833092"/>
          <a:ext cx="10813920" cy="277215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04640">
                  <a:extLst>
                    <a:ext uri="{9D8B030D-6E8A-4147-A177-3AD203B41FA5}">
                      <a16:colId xmlns:a16="http://schemas.microsoft.com/office/drawing/2014/main" val="2262228248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334614877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2831559810"/>
                    </a:ext>
                  </a:extLst>
                </a:gridCol>
              </a:tblGrid>
              <a:tr h="91240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High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Low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568624"/>
                  </a:ext>
                </a:extLst>
              </a:tr>
              <a:tr h="103029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High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Optimal usage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Scale up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37142"/>
                  </a:ext>
                </a:extLst>
              </a:tr>
              <a:tr h="829455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Low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Scale down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Cache hydration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4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2470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87462"/>
            <a:ext cx="5943535" cy="1828786"/>
          </a:xfrm>
        </p:spPr>
        <p:txBody>
          <a:bodyPr/>
          <a:lstStyle/>
          <a:p>
            <a:r>
              <a:rPr lang="fr-FR" dirty="0"/>
              <a:t>SQL DW </a:t>
            </a:r>
            <a:br>
              <a:rPr lang="fr-FR" dirty="0"/>
            </a:br>
            <a:r>
              <a:rPr lang="fr-FR" dirty="0"/>
              <a:t>Gen-2: </a:t>
            </a:r>
            <a:r>
              <a:rPr lang="en-US" dirty="0"/>
              <a:t>Performance enhancements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Resource Classes</a:t>
            </a:r>
          </a:p>
        </p:txBody>
      </p:sp>
    </p:spTree>
    <p:extLst>
      <p:ext uri="{BB962C8B-B14F-4D97-AF65-F5344CB8AC3E}">
        <p14:creationId xmlns:p14="http://schemas.microsoft.com/office/powerpoint/2010/main" val="32352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E9A-2EA5-4F97-B7F8-EE48B332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Dynamic Resource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A812-4463-4559-9F1B-16DD12769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294517"/>
            <a:ext cx="11237870" cy="582709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 </a:t>
            </a:r>
            <a:r>
              <a:rPr lang="en-US" b="1"/>
              <a:t>Gen1</a:t>
            </a:r>
            <a:r>
              <a:rPr lang="en-US"/>
              <a:t>, </a:t>
            </a:r>
            <a:r>
              <a:rPr lang="en-US" b="1" err="1"/>
              <a:t>SmallRc</a:t>
            </a:r>
            <a:r>
              <a:rPr lang="en-US" b="1"/>
              <a:t> </a:t>
            </a:r>
            <a:r>
              <a:rPr lang="en-US"/>
              <a:t>is really a static resource class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the instance is scaled, more queries can run</a:t>
            </a:r>
          </a:p>
          <a:p>
            <a:pPr marL="0" indent="0">
              <a:buNone/>
            </a:pPr>
            <a:r>
              <a:rPr lang="en-US"/>
              <a:t>The performance remains constant </a:t>
            </a:r>
          </a:p>
          <a:p>
            <a:pPr marL="0" indent="0">
              <a:buNone/>
            </a:pPr>
            <a:r>
              <a:rPr lang="en-US"/>
              <a:t>Desired default behavior, as instance scales, queries run faster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948D08-8C05-4C64-800F-9910F4A7C51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38681" y="1867427"/>
          <a:ext cx="5753930" cy="3450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37306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E88A12-5D3D-4761-96ED-F5ACA049DB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0589" y="1900272"/>
          <a:ext cx="6220464" cy="373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505B6E-1BB4-4B7B-8D85-8195D88C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Gen1 - Inconsistent Concurrency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FB76A-08A4-410D-AF5E-31FCB7CD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72636"/>
            <a:ext cx="11237870" cy="52892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As services levels change, concurrency fluctuates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Scaling from DW1500 to DW2000 reduces concurrency from 4 to 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4AF5E4-8C92-4A66-8D23-F1739882BB5A}"/>
              </a:ext>
            </a:extLst>
          </p:cNvPr>
          <p:cNvSpPr/>
          <p:nvPr/>
        </p:nvSpPr>
        <p:spPr bwMode="auto">
          <a:xfrm>
            <a:off x="4709210" y="3621609"/>
            <a:ext cx="1234050" cy="1488398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E1C5B4-E110-4A65-9D02-73DAD3CF2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5655" y="1879333"/>
          <a:ext cx="2624184" cy="37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84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Gen1 Concurrency </a:t>
                      </a:r>
                    </a:p>
                    <a:p>
                      <a:pPr algn="ctr"/>
                      <a:r>
                        <a:rPr lang="en-US" sz="1900"/>
                        <a:t>Slot Options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068073768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97428307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2745193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72345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52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189E-1832-4EB9-91BE-80B94E2B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919AE-6F1B-4C10-AFB4-4164D3653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4074"/>
            <a:ext cx="11237870" cy="51098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Gen2, dynamic resource pools were introduced with a 3-10-22-70 model for resource allocations.</a:t>
            </a:r>
          </a:p>
          <a:p>
            <a:pPr marL="466298" indent="-466298">
              <a:buNone/>
            </a:pPr>
            <a:endParaRPr lang="en-US" dirty="0"/>
          </a:p>
          <a:p>
            <a:pPr marL="466298" indent="-466298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 of choosing from 8 resource pools, they are calculated on the fly per service level.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07C8F-B94F-4AD7-8082-0BADDB70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15222"/>
              </p:ext>
            </p:extLst>
          </p:nvPr>
        </p:nvGraphicFramePr>
        <p:xfrm>
          <a:off x="4111136" y="2852862"/>
          <a:ext cx="2651760" cy="220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SmallRc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MediumRc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10%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XLargeRc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22844-1B34-4EE9-AF48-CFC188364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73031"/>
              </p:ext>
            </p:extLst>
          </p:nvPr>
        </p:nvGraphicFramePr>
        <p:xfrm>
          <a:off x="4111136" y="2852862"/>
          <a:ext cx="4480560" cy="220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669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401252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  <a:gridCol w="1685639">
                  <a:extLst>
                    <a:ext uri="{9D8B030D-6E8A-4147-A177-3AD203B41FA5}">
                      <a16:colId xmlns:a16="http://schemas.microsoft.com/office/drawing/2014/main" val="415938337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SmallRc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3%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MediumRc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XLargeRc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208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226-C066-4A19-A42E-E87DE434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8F9D-2055-4D4C-BCB6-348DB5A7A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33777"/>
            <a:ext cx="11237870" cy="44822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</a:t>
            </a:r>
            <a:r>
              <a:rPr lang="en-US" err="1"/>
              <a:t>MediumRc</a:t>
            </a:r>
            <a:r>
              <a:rPr lang="en-US"/>
              <a:t>, an example…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14AAE-8E3A-4DEE-8DC0-3A7F30F78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26760"/>
              </p:ext>
            </p:extLst>
          </p:nvPr>
        </p:nvGraphicFramePr>
        <p:xfrm>
          <a:off x="1819782" y="1768645"/>
          <a:ext cx="8791730" cy="4970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7136">
                  <a:extLst>
                    <a:ext uri="{9D8B030D-6E8A-4147-A177-3AD203B41FA5}">
                      <a16:colId xmlns:a16="http://schemas.microsoft.com/office/drawing/2014/main" val="2584619970"/>
                    </a:ext>
                  </a:extLst>
                </a:gridCol>
                <a:gridCol w="1340773">
                  <a:extLst>
                    <a:ext uri="{9D8B030D-6E8A-4147-A177-3AD203B41FA5}">
                      <a16:colId xmlns:a16="http://schemas.microsoft.com/office/drawing/2014/main" val="984156863"/>
                    </a:ext>
                  </a:extLst>
                </a:gridCol>
                <a:gridCol w="1453955">
                  <a:extLst>
                    <a:ext uri="{9D8B030D-6E8A-4147-A177-3AD203B41FA5}">
                      <a16:colId xmlns:a16="http://schemas.microsoft.com/office/drawing/2014/main" val="2079030474"/>
                    </a:ext>
                  </a:extLst>
                </a:gridCol>
                <a:gridCol w="1495307">
                  <a:extLst>
                    <a:ext uri="{9D8B030D-6E8A-4147-A177-3AD203B41FA5}">
                      <a16:colId xmlns:a16="http://schemas.microsoft.com/office/drawing/2014/main" val="952234767"/>
                    </a:ext>
                  </a:extLst>
                </a:gridCol>
                <a:gridCol w="1412602">
                  <a:extLst>
                    <a:ext uri="{9D8B030D-6E8A-4147-A177-3AD203B41FA5}">
                      <a16:colId xmlns:a16="http://schemas.microsoft.com/office/drawing/2014/main" val="2347506304"/>
                    </a:ext>
                  </a:extLst>
                </a:gridCol>
                <a:gridCol w="1521957">
                  <a:extLst>
                    <a:ext uri="{9D8B030D-6E8A-4147-A177-3AD203B41FA5}">
                      <a16:colId xmlns:a16="http://schemas.microsoft.com/office/drawing/2014/main" val="1532852598"/>
                    </a:ext>
                  </a:extLst>
                </a:gridCol>
              </a:tblGrid>
              <a:tr h="3786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MediumRC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Gen1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Gen2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332808"/>
                  </a:ext>
                </a:extLst>
              </a:tr>
              <a:tr h="4313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Service Level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24590765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523185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37806721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58238588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98403316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7638075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6283882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DW6000c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53779720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DW7500c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1008562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66897716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424787472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94493891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4D5A2B6-8CC7-4B72-AC8F-CB433A99F822}"/>
              </a:ext>
            </a:extLst>
          </p:cNvPr>
          <p:cNvSpPr/>
          <p:nvPr/>
        </p:nvSpPr>
        <p:spPr bwMode="auto">
          <a:xfrm>
            <a:off x="4906764" y="2116591"/>
            <a:ext cx="1117181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6F09-B65D-4C23-AF25-0A66D67A873D}"/>
              </a:ext>
            </a:extLst>
          </p:cNvPr>
          <p:cNvSpPr/>
          <p:nvPr/>
        </p:nvSpPr>
        <p:spPr bwMode="auto">
          <a:xfrm>
            <a:off x="7833129" y="2116591"/>
            <a:ext cx="1117181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E7696-F283-4522-9C9B-3FA5B815BFDA}"/>
              </a:ext>
            </a:extLst>
          </p:cNvPr>
          <p:cNvSpPr/>
          <p:nvPr/>
        </p:nvSpPr>
        <p:spPr bwMode="auto">
          <a:xfrm>
            <a:off x="6242848" y="2116591"/>
            <a:ext cx="1352275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BB937-8A06-4406-B23B-EC24634383C8}"/>
              </a:ext>
            </a:extLst>
          </p:cNvPr>
          <p:cNvSpPr/>
          <p:nvPr/>
        </p:nvSpPr>
        <p:spPr bwMode="auto">
          <a:xfrm>
            <a:off x="9169214" y="2116591"/>
            <a:ext cx="1352275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6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Performance Accelerator</a:t>
            </a:r>
          </a:p>
        </p:txBody>
      </p:sp>
    </p:spTree>
    <p:extLst>
      <p:ext uri="{BB962C8B-B14F-4D97-AF65-F5344CB8AC3E}">
        <p14:creationId xmlns:p14="http://schemas.microsoft.com/office/powerpoint/2010/main" val="15631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78082A-28FA-421E-9805-B09123F9EF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3395" y="1428608"/>
          <a:ext cx="2937702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234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2111721511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SalesAmt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3486942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A1D3AF-7E58-4C3E-9E6F-DE56A2F527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1428608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SATerritoryID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333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111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222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409689-9807-4600-AE2A-CC237B9B3511}"/>
              </a:ext>
            </a:extLst>
          </p:cNvPr>
          <p:cNvSpPr txBox="1"/>
          <p:nvPr/>
        </p:nvSpPr>
        <p:spPr>
          <a:xfrm>
            <a:off x="818589" y="823115"/>
            <a:ext cx="2055481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ProductSales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ABF79-8E2C-4284-9390-671A5F5863FA}"/>
              </a:ext>
            </a:extLst>
          </p:cNvPr>
          <p:cNvSpPr txBox="1"/>
          <p:nvPr/>
        </p:nvSpPr>
        <p:spPr>
          <a:xfrm>
            <a:off x="4050228" y="813967"/>
            <a:ext cx="321195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SalesAccountTerritory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624E91A-3E70-4049-B1F4-E4F29FAE29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4444237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26" name="Arrow: Down 25">
            <a:extLst>
              <a:ext uri="{FF2B5EF4-FFF2-40B4-BE49-F238E27FC236}">
                <a16:creationId xmlns:a16="http://schemas.microsoft.com/office/drawing/2014/main" id="{57E70709-BA61-4222-92A6-4C76F3346E3E}"/>
              </a:ext>
            </a:extLst>
          </p:cNvPr>
          <p:cNvSpPr/>
          <p:nvPr/>
        </p:nvSpPr>
        <p:spPr>
          <a:xfrm>
            <a:off x="5019450" y="3927095"/>
            <a:ext cx="466303" cy="491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2EDE7-2A79-4D9B-A247-CB6AC847E002}"/>
              </a:ext>
            </a:extLst>
          </p:cNvPr>
          <p:cNvSpPr txBox="1"/>
          <p:nvPr/>
        </p:nvSpPr>
        <p:spPr>
          <a:xfrm>
            <a:off x="5485753" y="3852490"/>
            <a:ext cx="1276672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i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Shuffle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F81855-0334-4E14-99D3-C50A39F9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35" y="941700"/>
            <a:ext cx="3380687" cy="718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D41291-999D-4A3E-89BA-333A78D7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36" y="1638850"/>
            <a:ext cx="3759557" cy="6994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DBF9E5-2F0B-4CDE-9108-0217A213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35" y="2337009"/>
            <a:ext cx="3866418" cy="1515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FD8148-1198-4854-AAD6-CF8370C0C0E5}"/>
              </a:ext>
            </a:extLst>
          </p:cNvPr>
          <p:cNvSpPr txBox="1"/>
          <p:nvPr/>
        </p:nvSpPr>
        <p:spPr>
          <a:xfrm>
            <a:off x="212489" y="1737345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D8D8B-B89E-409C-A886-E355FC2F0D2B}"/>
              </a:ext>
            </a:extLst>
          </p:cNvPr>
          <p:cNvSpPr txBox="1"/>
          <p:nvPr/>
        </p:nvSpPr>
        <p:spPr>
          <a:xfrm>
            <a:off x="212489" y="2047433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2: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D740-BC89-49D8-B0B1-E7F78074CB05}"/>
              </a:ext>
            </a:extLst>
          </p:cNvPr>
          <p:cNvSpPr txBox="1"/>
          <p:nvPr/>
        </p:nvSpPr>
        <p:spPr>
          <a:xfrm>
            <a:off x="211463" y="2358304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3: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1BFF3-7B5F-4838-BA4C-0B68C923FB8B}"/>
              </a:ext>
            </a:extLst>
          </p:cNvPr>
          <p:cNvSpPr txBox="1"/>
          <p:nvPr/>
        </p:nvSpPr>
        <p:spPr>
          <a:xfrm>
            <a:off x="211463" y="2673711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4: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6403CD-10A8-414D-A79F-AB168C06CD18}"/>
              </a:ext>
            </a:extLst>
          </p:cNvPr>
          <p:cNvSpPr txBox="1"/>
          <p:nvPr/>
        </p:nvSpPr>
        <p:spPr>
          <a:xfrm>
            <a:off x="211463" y="2982038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5: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6785B-10B3-4F19-967E-82BF0A9DFF4B}"/>
              </a:ext>
            </a:extLst>
          </p:cNvPr>
          <p:cNvSpPr txBox="1"/>
          <p:nvPr/>
        </p:nvSpPr>
        <p:spPr>
          <a:xfrm>
            <a:off x="211463" y="3305554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6: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4F78FD-DA33-4207-AE67-84F14DB92513}"/>
              </a:ext>
            </a:extLst>
          </p:cNvPr>
          <p:cNvSpPr/>
          <p:nvPr/>
        </p:nvSpPr>
        <p:spPr>
          <a:xfrm>
            <a:off x="1022370" y="1428608"/>
            <a:ext cx="979723" cy="248694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F814B6-C68A-4A7B-BBE5-F92A762747A6}"/>
              </a:ext>
            </a:extLst>
          </p:cNvPr>
          <p:cNvSpPr/>
          <p:nvPr/>
        </p:nvSpPr>
        <p:spPr>
          <a:xfrm>
            <a:off x="4268457" y="1428608"/>
            <a:ext cx="1216270" cy="2472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4061E2A-FA79-4163-862E-6350303182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8086" y="4280171"/>
          <a:ext cx="1977579" cy="217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093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41486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TotalSales</a:t>
                      </a:r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A3194-4C20-42E4-86D7-76F76D16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64555"/>
            <a:ext cx="10724938" cy="1351952"/>
          </a:xfrm>
        </p:spPr>
        <p:txBody>
          <a:bodyPr/>
          <a:lstStyle/>
          <a:p>
            <a:r>
              <a:rPr lang="en-US" dirty="0"/>
              <a:t>Distributed Data Movement</a:t>
            </a:r>
          </a:p>
        </p:txBody>
      </p:sp>
    </p:spTree>
    <p:extLst>
      <p:ext uri="{BB962C8B-B14F-4D97-AF65-F5344CB8AC3E}">
        <p14:creationId xmlns:p14="http://schemas.microsoft.com/office/powerpoint/2010/main" val="32065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186 L 0.00065 -0.4321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171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6" grpId="0" animBg="1"/>
      <p:bldP spid="26" grpId="1" animBg="1"/>
      <p:bldP spid="27" grpId="0"/>
      <p:bldP spid="27" grpId="1"/>
      <p:bldP spid="18" grpId="0" animBg="1"/>
      <p:bldP spid="17" grpId="0" animBg="1"/>
      <p:bldP spid="19" grpId="0" animBg="1"/>
      <p:bldP spid="20" grpId="0" animBg="1"/>
      <p:bldP spid="23" grpId="0" animBg="1"/>
      <p:bldP spid="2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– Data Movement Service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5331719"/>
            <a:ext cx="11237870" cy="1494181"/>
          </a:xfrm>
        </p:spPr>
        <p:txBody>
          <a:bodyPr/>
          <a:lstStyle/>
          <a:p>
            <a:r>
              <a:rPr lang="en-US"/>
              <a:t>Stand-alone process, fixed memory</a:t>
            </a:r>
          </a:p>
          <a:p>
            <a:r>
              <a:rPr lang="en-US"/>
              <a:t>Single-threaded read – </a:t>
            </a:r>
            <a:r>
              <a:rPr lang="en-US" err="1"/>
              <a:t>BulkCopy</a:t>
            </a:r>
            <a:r>
              <a:rPr lang="en-US"/>
              <a:t> API</a:t>
            </a:r>
          </a:p>
          <a:p>
            <a:r>
              <a:rPr lang="en-US"/>
              <a:t>Copy is not scalable (cores and network)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F2E02-D3B0-4E4F-982D-A15270C458F4}"/>
              </a:ext>
            </a:extLst>
          </p:cNvPr>
          <p:cNvSpPr/>
          <p:nvPr/>
        </p:nvSpPr>
        <p:spPr>
          <a:xfrm>
            <a:off x="1921003" y="171657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 dirty="0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BE228C-9EA9-4080-930C-6F873AA92209}"/>
              </a:ext>
            </a:extLst>
          </p:cNvPr>
          <p:cNvSpPr/>
          <p:nvPr/>
        </p:nvSpPr>
        <p:spPr>
          <a:xfrm>
            <a:off x="2184122" y="2228479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F86CF-5716-4CCD-B47F-04764E0C4529}"/>
              </a:ext>
            </a:extLst>
          </p:cNvPr>
          <p:cNvSpPr/>
          <p:nvPr/>
        </p:nvSpPr>
        <p:spPr>
          <a:xfrm>
            <a:off x="2184122" y="395209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45C830-DF55-4A39-B4FB-83189DAE10C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718228" y="2713940"/>
            <a:ext cx="3064369" cy="156270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CD72B87D-21ED-4DED-B550-194AC39C0FDC}"/>
              </a:ext>
            </a:extLst>
          </p:cNvPr>
          <p:cNvSpPr/>
          <p:nvPr/>
        </p:nvSpPr>
        <p:spPr>
          <a:xfrm>
            <a:off x="3615152" y="273931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63A9A2B6-47E3-48A5-8FB0-0D0D4860ABF7}"/>
              </a:ext>
            </a:extLst>
          </p:cNvPr>
          <p:cNvSpPr/>
          <p:nvPr/>
        </p:nvSpPr>
        <p:spPr>
          <a:xfrm>
            <a:off x="2290836" y="273931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98D76A-FE2F-4E79-A655-68E0828626E7}"/>
              </a:ext>
            </a:extLst>
          </p:cNvPr>
          <p:cNvCxnSpPr>
            <a:cxnSpLocks/>
          </p:cNvCxnSpPr>
          <p:nvPr/>
        </p:nvCxnSpPr>
        <p:spPr>
          <a:xfrm>
            <a:off x="2838565" y="3440376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73E04D-57E0-4103-884C-C14FE50C0728}"/>
              </a:ext>
            </a:extLst>
          </p:cNvPr>
          <p:cNvCxnSpPr>
            <a:cxnSpLocks/>
          </p:cNvCxnSpPr>
          <p:nvPr/>
        </p:nvCxnSpPr>
        <p:spPr>
          <a:xfrm flipV="1">
            <a:off x="4171994" y="344037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0">
            <a:extLst>
              <a:ext uri="{FF2B5EF4-FFF2-40B4-BE49-F238E27FC236}">
                <a16:creationId xmlns:a16="http://schemas.microsoft.com/office/drawing/2014/main" id="{6DF2E869-EAAA-4A8B-8A5D-1A223281A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83012"/>
            <a:ext cx="188409" cy="76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24">
              <a:solidFill>
                <a:srgbClr val="1A1A1A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224">
                <a:solidFill>
                  <a:srgbClr val="1A1A1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36">
              <a:solidFill>
                <a:srgbClr val="1A1A1A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0582A8-FC4A-4EDE-BEC7-2F2A9A2FCE4D}"/>
              </a:ext>
            </a:extLst>
          </p:cNvPr>
          <p:cNvSpPr/>
          <p:nvPr/>
        </p:nvSpPr>
        <p:spPr>
          <a:xfrm>
            <a:off x="7519477" y="182119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C998C0-9F4A-4F7F-A0EE-88E489E838DD}"/>
              </a:ext>
            </a:extLst>
          </p:cNvPr>
          <p:cNvSpPr/>
          <p:nvPr/>
        </p:nvSpPr>
        <p:spPr>
          <a:xfrm>
            <a:off x="7782597" y="694025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089290-7B17-493A-9177-E268CD74D0A1}"/>
              </a:ext>
            </a:extLst>
          </p:cNvPr>
          <p:cNvSpPr/>
          <p:nvPr/>
        </p:nvSpPr>
        <p:spPr>
          <a:xfrm>
            <a:off x="7782597" y="2417644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02741CF-54F3-481C-85A5-04C4CEB5D21E}"/>
              </a:ext>
            </a:extLst>
          </p:cNvPr>
          <p:cNvSpPr/>
          <p:nvPr/>
        </p:nvSpPr>
        <p:spPr>
          <a:xfrm>
            <a:off x="9213627" y="1204864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70C06FB0-EE96-431E-AAB7-F4E31F811399}"/>
              </a:ext>
            </a:extLst>
          </p:cNvPr>
          <p:cNvSpPr/>
          <p:nvPr/>
        </p:nvSpPr>
        <p:spPr>
          <a:xfrm>
            <a:off x="7889310" y="1204865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ACBAB-70C9-453C-B46E-2B1E6402D590}"/>
              </a:ext>
            </a:extLst>
          </p:cNvPr>
          <p:cNvCxnSpPr>
            <a:cxnSpLocks/>
          </p:cNvCxnSpPr>
          <p:nvPr/>
        </p:nvCxnSpPr>
        <p:spPr>
          <a:xfrm>
            <a:off x="8437039" y="1905922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1B796E-6A33-4D24-8319-2CCF2A7FD990}"/>
              </a:ext>
            </a:extLst>
          </p:cNvPr>
          <p:cNvCxnSpPr>
            <a:cxnSpLocks/>
          </p:cNvCxnSpPr>
          <p:nvPr/>
        </p:nvCxnSpPr>
        <p:spPr>
          <a:xfrm flipV="1">
            <a:off x="9770468" y="1905924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0FF4873-4718-462C-97F2-5F2004412D4A}"/>
              </a:ext>
            </a:extLst>
          </p:cNvPr>
          <p:cNvSpPr/>
          <p:nvPr/>
        </p:nvSpPr>
        <p:spPr>
          <a:xfrm>
            <a:off x="7521729" y="373774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6F8FAD-4E85-4E40-BAB5-9BF677E5759D}"/>
              </a:ext>
            </a:extLst>
          </p:cNvPr>
          <p:cNvSpPr/>
          <p:nvPr/>
        </p:nvSpPr>
        <p:spPr>
          <a:xfrm>
            <a:off x="7784849" y="4249648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0D8047-A5F6-45CE-AD4E-D6DA6063853F}"/>
              </a:ext>
            </a:extLst>
          </p:cNvPr>
          <p:cNvSpPr/>
          <p:nvPr/>
        </p:nvSpPr>
        <p:spPr>
          <a:xfrm>
            <a:off x="7784849" y="597326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BC573A47-7B42-4C51-A807-7FD95BB1D64B}"/>
              </a:ext>
            </a:extLst>
          </p:cNvPr>
          <p:cNvSpPr/>
          <p:nvPr/>
        </p:nvSpPr>
        <p:spPr>
          <a:xfrm>
            <a:off x="9215879" y="476048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4CFAAFA-A6A4-4E00-B2A5-B677203C4474}"/>
              </a:ext>
            </a:extLst>
          </p:cNvPr>
          <p:cNvSpPr/>
          <p:nvPr/>
        </p:nvSpPr>
        <p:spPr>
          <a:xfrm>
            <a:off x="7891562" y="476048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E1DA41-4012-40D5-AF8A-D19A7F1FBA31}"/>
              </a:ext>
            </a:extLst>
          </p:cNvPr>
          <p:cNvCxnSpPr>
            <a:cxnSpLocks/>
          </p:cNvCxnSpPr>
          <p:nvPr/>
        </p:nvCxnSpPr>
        <p:spPr>
          <a:xfrm>
            <a:off x="8439291" y="5461545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597E8D-BAA0-4A75-8DAF-496D28A2C242}"/>
              </a:ext>
            </a:extLst>
          </p:cNvPr>
          <p:cNvCxnSpPr>
            <a:cxnSpLocks/>
          </p:cNvCxnSpPr>
          <p:nvPr/>
        </p:nvCxnSpPr>
        <p:spPr>
          <a:xfrm flipV="1">
            <a:off x="9772720" y="546154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913F1F-073A-48EC-AAC6-95D2C388B5B9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>
            <a:off x="4718227" y="4248394"/>
            <a:ext cx="3066621" cy="202117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9" grpId="0" animBg="1"/>
      <p:bldP spid="9" grpId="1" animBg="1"/>
      <p:bldP spid="15" grpId="0" animBg="1"/>
      <p:bldP spid="52" grpId="0" animBg="1"/>
      <p:bldP spid="52" grpId="1" animBg="1"/>
      <p:bldP spid="54" grpId="0" animBg="1"/>
      <p:bldP spid="59" grpId="0" animBg="1"/>
      <p:bldP spid="59" grpId="1" animBg="1"/>
      <p:bldP spid="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95CE482-EFCD-4C8A-B061-8B8D040D2E4B}"/>
              </a:ext>
            </a:extLst>
          </p:cNvPr>
          <p:cNvSpPr/>
          <p:nvPr/>
        </p:nvSpPr>
        <p:spPr>
          <a:xfrm>
            <a:off x="7521727" y="3896527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E7D6C4-F440-4DA9-A460-82323659F162}"/>
              </a:ext>
            </a:extLst>
          </p:cNvPr>
          <p:cNvSpPr/>
          <p:nvPr/>
        </p:nvSpPr>
        <p:spPr>
          <a:xfrm>
            <a:off x="7784847" y="4329310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47622763-2FB3-460F-9AA2-DC46E6EE2256}"/>
              </a:ext>
            </a:extLst>
          </p:cNvPr>
          <p:cNvSpPr/>
          <p:nvPr/>
        </p:nvSpPr>
        <p:spPr>
          <a:xfrm>
            <a:off x="8516988" y="5650727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56B629D1-8069-4D88-B081-7564C9A57723}"/>
              </a:ext>
            </a:extLst>
          </p:cNvPr>
          <p:cNvSpPr/>
          <p:nvPr/>
        </p:nvSpPr>
        <p:spPr>
          <a:xfrm>
            <a:off x="8459724" y="4798247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48E4D9-B55B-4AFC-AB48-AF7F10C43454}"/>
              </a:ext>
            </a:extLst>
          </p:cNvPr>
          <p:cNvSpPr/>
          <p:nvPr/>
        </p:nvSpPr>
        <p:spPr>
          <a:xfrm>
            <a:off x="7529261" y="326093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AA69D3-6966-4D02-9CE9-746AAB1110C9}"/>
              </a:ext>
            </a:extLst>
          </p:cNvPr>
          <p:cNvSpPr/>
          <p:nvPr/>
        </p:nvSpPr>
        <p:spPr>
          <a:xfrm>
            <a:off x="7792381" y="758875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CF0B8251-DE80-4464-9B50-50B177697FB9}"/>
              </a:ext>
            </a:extLst>
          </p:cNvPr>
          <p:cNvSpPr/>
          <p:nvPr/>
        </p:nvSpPr>
        <p:spPr>
          <a:xfrm>
            <a:off x="8524522" y="2080293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876E7F2D-569B-45FF-8551-7F37B8E0FB18}"/>
              </a:ext>
            </a:extLst>
          </p:cNvPr>
          <p:cNvSpPr/>
          <p:nvPr/>
        </p:nvSpPr>
        <p:spPr>
          <a:xfrm>
            <a:off x="8467258" y="1227812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– instant data movement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4984467"/>
            <a:ext cx="11237870" cy="2021539"/>
          </a:xfrm>
        </p:spPr>
        <p:txBody>
          <a:bodyPr/>
          <a:lstStyle/>
          <a:p>
            <a:r>
              <a:rPr lang="en-US"/>
              <a:t>Data does not leave SQL Engine</a:t>
            </a:r>
          </a:p>
          <a:p>
            <a:r>
              <a:rPr lang="en-US"/>
              <a:t>Batch-mode: minimal overhead</a:t>
            </a:r>
          </a:p>
          <a:p>
            <a:r>
              <a:rPr lang="en-US"/>
              <a:t>Scalable: leverages all cores and network</a:t>
            </a:r>
          </a:p>
          <a:p>
            <a:r>
              <a:rPr lang="en-US"/>
              <a:t>It’s Free!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21AC75-92BB-40F8-BB29-C04C93254328}"/>
              </a:ext>
            </a:extLst>
          </p:cNvPr>
          <p:cNvSpPr/>
          <p:nvPr/>
        </p:nvSpPr>
        <p:spPr>
          <a:xfrm>
            <a:off x="1914627" y="1865075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D71CA5-0845-4B2A-82D4-09E17C650605}"/>
              </a:ext>
            </a:extLst>
          </p:cNvPr>
          <p:cNvSpPr/>
          <p:nvPr/>
        </p:nvSpPr>
        <p:spPr>
          <a:xfrm>
            <a:off x="2177747" y="2297857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FDDE46C3-FB67-4EDA-8B0A-D67EE69BC3D9}"/>
              </a:ext>
            </a:extLst>
          </p:cNvPr>
          <p:cNvSpPr/>
          <p:nvPr/>
        </p:nvSpPr>
        <p:spPr>
          <a:xfrm>
            <a:off x="2909888" y="3619275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58A797E6-8EC5-4FAB-9C00-9927118661EF}"/>
              </a:ext>
            </a:extLst>
          </p:cNvPr>
          <p:cNvSpPr/>
          <p:nvPr/>
        </p:nvSpPr>
        <p:spPr>
          <a:xfrm>
            <a:off x="2852624" y="2766795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2A9F19-E944-4FF3-99B3-30BFDA1CF252}"/>
              </a:ext>
            </a:extLst>
          </p:cNvPr>
          <p:cNvCxnSpPr>
            <a:cxnSpLocks/>
            <a:stCxn id="39" idx="4"/>
            <a:endCxn id="71" idx="2"/>
          </p:cNvCxnSpPr>
          <p:nvPr/>
        </p:nvCxnSpPr>
        <p:spPr>
          <a:xfrm flipV="1">
            <a:off x="3972626" y="2430811"/>
            <a:ext cx="4551897" cy="687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C29573-1042-40B3-8308-0C95F61B9C0A}"/>
              </a:ext>
            </a:extLst>
          </p:cNvPr>
          <p:cNvCxnSpPr>
            <a:cxnSpLocks/>
            <a:stCxn id="39" idx="4"/>
            <a:endCxn id="76" idx="2"/>
          </p:cNvCxnSpPr>
          <p:nvPr/>
        </p:nvCxnSpPr>
        <p:spPr>
          <a:xfrm>
            <a:off x="3972625" y="3117890"/>
            <a:ext cx="4544363" cy="2883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3E5A18-8066-4FDF-B82F-AE4B5AB61D89}"/>
              </a:ext>
            </a:extLst>
          </p:cNvPr>
          <p:cNvCxnSpPr>
            <a:cxnSpLocks/>
            <a:stCxn id="72" idx="2"/>
            <a:endCxn id="76" idx="2"/>
          </p:cNvCxnSpPr>
          <p:nvPr/>
        </p:nvCxnSpPr>
        <p:spPr>
          <a:xfrm rot="10800000" flipH="1" flipV="1">
            <a:off x="8467258" y="1578908"/>
            <a:ext cx="49730" cy="4422337"/>
          </a:xfrm>
          <a:prstGeom prst="curvedConnector3">
            <a:avLst>
              <a:gd name="adj1" fmla="val -253751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B501F4-BA93-439E-88E0-CAC85D744A43}"/>
              </a:ext>
            </a:extLst>
          </p:cNvPr>
          <p:cNvCxnSpPr>
            <a:cxnSpLocks/>
            <a:stCxn id="72" idx="2"/>
            <a:endCxn id="38" idx="4"/>
          </p:cNvCxnSpPr>
          <p:nvPr/>
        </p:nvCxnSpPr>
        <p:spPr>
          <a:xfrm flipH="1">
            <a:off x="3915360" y="1578909"/>
            <a:ext cx="4551898" cy="2390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8">
            <a:extLst>
              <a:ext uri="{FF2B5EF4-FFF2-40B4-BE49-F238E27FC236}">
                <a16:creationId xmlns:a16="http://schemas.microsoft.com/office/drawing/2014/main" id="{982D6965-C7E3-4586-AC07-A01DD57AF5AE}"/>
              </a:ext>
            </a:extLst>
          </p:cNvPr>
          <p:cNvCxnSpPr>
            <a:cxnSpLocks/>
            <a:stCxn id="77" idx="2"/>
            <a:endCxn id="71" idx="2"/>
          </p:cNvCxnSpPr>
          <p:nvPr/>
        </p:nvCxnSpPr>
        <p:spPr>
          <a:xfrm rot="10800000" flipH="1">
            <a:off x="8459724" y="2430810"/>
            <a:ext cx="64798" cy="2718533"/>
          </a:xfrm>
          <a:prstGeom prst="curvedConnector3">
            <a:avLst>
              <a:gd name="adj1" fmla="val -1635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B5ECA0B-0BA5-4C5F-8CD7-D4008F9698B8}"/>
              </a:ext>
            </a:extLst>
          </p:cNvPr>
          <p:cNvCxnSpPr>
            <a:cxnSpLocks/>
            <a:stCxn id="77" idx="2"/>
            <a:endCxn id="38" idx="4"/>
          </p:cNvCxnSpPr>
          <p:nvPr/>
        </p:nvCxnSpPr>
        <p:spPr>
          <a:xfrm flipH="1" flipV="1">
            <a:off x="3915361" y="3969793"/>
            <a:ext cx="4544364" cy="11795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40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2" grpId="0" animBg="1"/>
      <p:bldP spid="68" grpId="0" uiExpand="1" build="p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 err="1"/>
              <a:t>ShuffleMove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Instant data movement demo</a:t>
            </a:r>
          </a:p>
        </p:txBody>
      </p:sp>
    </p:spTree>
    <p:extLst>
      <p:ext uri="{BB962C8B-B14F-4D97-AF65-F5344CB8AC3E}">
        <p14:creationId xmlns:p14="http://schemas.microsoft.com/office/powerpoint/2010/main" val="17417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D335CF-2DE1-4B3D-82C4-A0F7C223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D9B770-7D47-4586-ACFA-FADC2AB04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3952300"/>
          </a:xfrm>
        </p:spPr>
        <p:txBody>
          <a:bodyPr/>
          <a:lstStyle/>
          <a:p>
            <a:r>
              <a:rPr lang="en-US" sz="3264" dirty="0"/>
              <a:t>Differences between Gen1 &amp; Gen2</a:t>
            </a:r>
          </a:p>
          <a:p>
            <a:r>
              <a:rPr lang="en-US" sz="3264" dirty="0"/>
              <a:t>Adaptive cache internals </a:t>
            </a:r>
          </a:p>
          <a:p>
            <a:r>
              <a:rPr lang="en-US" sz="3264" dirty="0"/>
              <a:t>Monitoring the adaptive cache</a:t>
            </a:r>
          </a:p>
          <a:p>
            <a:r>
              <a:rPr lang="en-US" sz="3264" dirty="0"/>
              <a:t>Instant data movement on Gen2</a:t>
            </a:r>
          </a:p>
          <a:p>
            <a:r>
              <a:rPr lang="en-US" sz="3264" dirty="0"/>
              <a:t>Gen2 futures</a:t>
            </a:r>
          </a:p>
          <a:p>
            <a:endParaRPr lang="en-US" sz="3264" dirty="0"/>
          </a:p>
          <a:p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2291417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Industry Leading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7025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BAC020-97B3-48B7-98AA-544E1B8D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Leading Performance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291327-1A76-46B9-9B97-870865C939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12" y="1230374"/>
          <a:ext cx="6247599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AE51272-CD44-4478-9FD3-9479E81B96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85051"/>
              </p:ext>
            </p:extLst>
          </p:nvPr>
        </p:nvGraphicFramePr>
        <p:xfrm>
          <a:off x="6180820" y="4128452"/>
          <a:ext cx="6248442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1895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35E0-060F-43FA-BA8B-5A77CCD8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Performance Announcement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0AF1-6E45-4EAE-A4AE-EC078F36A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60" y="1200630"/>
            <a:ext cx="11237870" cy="5996541"/>
          </a:xfrm>
        </p:spPr>
        <p:txBody>
          <a:bodyPr/>
          <a:lstStyle/>
          <a:p>
            <a:r>
              <a:rPr lang="en-US"/>
              <a:t>Gen2 GA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2"/>
              </a:rPr>
              <a:t>Turbocharge cloud analytics with Azure SQL Data Warehouse</a:t>
            </a:r>
            <a:endParaRPr lang="en-US" sz="2448"/>
          </a:p>
          <a:p>
            <a:r>
              <a:rPr lang="en-US" sz="2448"/>
              <a:t>	</a:t>
            </a:r>
            <a:r>
              <a:rPr lang="en-US" sz="2448">
                <a:hlinkClick r:id="rId3"/>
              </a:rPr>
              <a:t>Blazing fast data warehousing with Azure SQL Data Warehouse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Adaptive Caching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4"/>
              </a:rPr>
              <a:t>Adaptive caching powers Azure SQL Data Warehouse performance gains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Instant </a:t>
            </a:r>
            <a:r>
              <a:rPr lang="en-US" dirty="0"/>
              <a:t>data movement</a:t>
            </a:r>
          </a:p>
          <a:p>
            <a:r>
              <a:rPr lang="en-US" sz="2448" dirty="0"/>
              <a:t>	</a:t>
            </a:r>
            <a:r>
              <a:rPr lang="en-US" sz="2448" dirty="0">
                <a:hlinkClick r:id="rId5"/>
              </a:rPr>
              <a:t>Lightning fast query performance with Azure SQL Data Warehouse</a:t>
            </a:r>
            <a:endParaRPr lang="en-US" sz="2448" dirty="0"/>
          </a:p>
          <a:p>
            <a:endParaRPr lang="en-US" sz="2040"/>
          </a:p>
          <a:p>
            <a:r>
              <a:rPr lang="en-US" dirty="0" err="1"/>
              <a:t>GigaOm</a:t>
            </a:r>
            <a:r>
              <a:rPr lang="en-US"/>
              <a:t> Benchmarking Report</a:t>
            </a:r>
          </a:p>
          <a:p>
            <a:pPr>
              <a:spcBef>
                <a:spcPts val="587"/>
              </a:spcBef>
            </a:pPr>
            <a:r>
              <a:rPr lang="en-US" sz="2448" dirty="0"/>
              <a:t>	</a:t>
            </a:r>
            <a:r>
              <a:rPr lang="en-US" sz="2448" dirty="0">
                <a:hlinkClick r:id="rId6"/>
              </a:rPr>
              <a:t>https://gigaom.com/report/data-warehouse-in-the-cloud-benchmark/</a:t>
            </a:r>
            <a:endParaRPr lang="en-US" sz="2448" i="1" dirty="0"/>
          </a:p>
        </p:txBody>
      </p:sp>
    </p:spTree>
    <p:extLst>
      <p:ext uri="{BB962C8B-B14F-4D97-AF65-F5344CB8AC3E}">
        <p14:creationId xmlns:p14="http://schemas.microsoft.com/office/powerpoint/2010/main" val="966730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Gen2++ Futures</a:t>
            </a:r>
          </a:p>
        </p:txBody>
      </p:sp>
    </p:spTree>
    <p:extLst>
      <p:ext uri="{BB962C8B-B14F-4D97-AF65-F5344CB8AC3E}">
        <p14:creationId xmlns:p14="http://schemas.microsoft.com/office/powerpoint/2010/main" val="31507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 Entry Point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82DD42-5493-4E4D-B420-36B11B7E9DCC}"/>
              </a:ext>
            </a:extLst>
          </p:cNvPr>
          <p:cNvGraphicFramePr/>
          <p:nvPr>
            <p:extLst/>
          </p:nvPr>
        </p:nvGraphicFramePr>
        <p:xfrm>
          <a:off x="2073334" y="733994"/>
          <a:ext cx="8289807" cy="552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0E5A88-7AFB-46D4-B2EC-F3BACFDDDD1A}"/>
              </a:ext>
            </a:extLst>
          </p:cNvPr>
          <p:cNvGrpSpPr/>
          <p:nvPr/>
        </p:nvGrpSpPr>
        <p:grpSpPr>
          <a:xfrm>
            <a:off x="2372432" y="5094130"/>
            <a:ext cx="2838828" cy="1203173"/>
            <a:chOff x="8592871" y="204971"/>
            <a:chExt cx="2560320" cy="1188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CC51DD-1D2F-41A1-9E51-4A128D54B0CE}"/>
                </a:ext>
              </a:extLst>
            </p:cNvPr>
            <p:cNvSpPr/>
            <p:nvPr/>
          </p:nvSpPr>
          <p:spPr bwMode="auto">
            <a:xfrm>
              <a:off x="8592871" y="204971"/>
              <a:ext cx="2560320" cy="118872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endParaRPr lang="en-GB" sz="27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393BF-822A-4D96-BD7D-C1A0282F9071}"/>
                </a:ext>
              </a:extLst>
            </p:cNvPr>
            <p:cNvSpPr/>
            <p:nvPr/>
          </p:nvSpPr>
          <p:spPr bwMode="auto">
            <a:xfrm>
              <a:off x="873003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Cores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E2E55-C0EC-49B3-BBEE-E846A4D8A1E1}"/>
                </a:ext>
              </a:extLst>
            </p:cNvPr>
            <p:cNvSpPr/>
            <p:nvPr/>
          </p:nvSpPr>
          <p:spPr bwMode="auto">
            <a:xfrm>
              <a:off x="991875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Memory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55F950-C730-4518-BFB4-39D843CD6F56}"/>
                </a:ext>
              </a:extLst>
            </p:cNvPr>
            <p:cNvSpPr/>
            <p:nvPr/>
          </p:nvSpPr>
          <p:spPr bwMode="auto">
            <a:xfrm>
              <a:off x="8730031" y="829681"/>
              <a:ext cx="228600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SSD </a:t>
              </a:r>
              <a:r>
                <a:rPr lang="en-US" sz="2175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Tempdb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E22FAB-F044-4C9E-A35C-D059B06DD1E5}"/>
              </a:ext>
            </a:extLst>
          </p:cNvPr>
          <p:cNvGrpSpPr/>
          <p:nvPr/>
        </p:nvGrpSpPr>
        <p:grpSpPr>
          <a:xfrm>
            <a:off x="14053" y="1199017"/>
            <a:ext cx="5089084" cy="1879544"/>
            <a:chOff x="4714610" y="3020995"/>
            <a:chExt cx="4482672" cy="17145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108066-8BCD-46FD-8243-AC374D800896}"/>
                </a:ext>
              </a:extLst>
            </p:cNvPr>
            <p:cNvSpPr/>
            <p:nvPr/>
          </p:nvSpPr>
          <p:spPr bwMode="auto">
            <a:xfrm>
              <a:off x="488818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96EB63-6164-4A08-9795-72B700A36AB8}"/>
                </a:ext>
              </a:extLst>
            </p:cNvPr>
            <p:cNvSpPr/>
            <p:nvPr/>
          </p:nvSpPr>
          <p:spPr bwMode="auto">
            <a:xfrm>
              <a:off x="498462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CA9F-4FE8-4080-A86A-F80976A589FB}"/>
                </a:ext>
              </a:extLst>
            </p:cNvPr>
            <p:cNvSpPr/>
            <p:nvPr/>
          </p:nvSpPr>
          <p:spPr bwMode="auto">
            <a:xfrm>
              <a:off x="582044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3FB0BA-A0A5-4A6A-8031-E18DCF210E67}"/>
                </a:ext>
              </a:extLst>
            </p:cNvPr>
            <p:cNvSpPr/>
            <p:nvPr/>
          </p:nvSpPr>
          <p:spPr bwMode="auto">
            <a:xfrm>
              <a:off x="498462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7E01E-E516-4D21-8348-8854099D20A9}"/>
                </a:ext>
              </a:extLst>
            </p:cNvPr>
            <p:cNvSpPr/>
            <p:nvPr/>
          </p:nvSpPr>
          <p:spPr bwMode="auto">
            <a:xfrm>
              <a:off x="471673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5B3C5B-8EA0-45CE-9E8D-8A39723ECDB6}"/>
                </a:ext>
              </a:extLst>
            </p:cNvPr>
            <p:cNvSpPr/>
            <p:nvPr/>
          </p:nvSpPr>
          <p:spPr bwMode="auto">
            <a:xfrm>
              <a:off x="605618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47756A7-9E1A-42BA-8DEE-D4756A230996}"/>
                </a:ext>
              </a:extLst>
            </p:cNvPr>
            <p:cNvSpPr/>
            <p:nvPr/>
          </p:nvSpPr>
          <p:spPr bwMode="auto">
            <a:xfrm>
              <a:off x="471461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3082ED-2A4F-424C-A212-4E10FFC3717C}"/>
                </a:ext>
              </a:extLst>
            </p:cNvPr>
            <p:cNvSpPr/>
            <p:nvPr/>
          </p:nvSpPr>
          <p:spPr bwMode="auto">
            <a:xfrm>
              <a:off x="722560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7D5B68-96A3-4BFD-9BE4-557EB7668064}"/>
                </a:ext>
              </a:extLst>
            </p:cNvPr>
            <p:cNvSpPr/>
            <p:nvPr/>
          </p:nvSpPr>
          <p:spPr bwMode="auto">
            <a:xfrm>
              <a:off x="732204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8F3B1B-F6E5-4F00-B4BC-E3D6A5C4B7DD}"/>
                </a:ext>
              </a:extLst>
            </p:cNvPr>
            <p:cNvSpPr/>
            <p:nvPr/>
          </p:nvSpPr>
          <p:spPr bwMode="auto">
            <a:xfrm>
              <a:off x="815786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DF2762D-CBA7-443B-BF9A-85EB69A700A2}"/>
                </a:ext>
              </a:extLst>
            </p:cNvPr>
            <p:cNvSpPr/>
            <p:nvPr/>
          </p:nvSpPr>
          <p:spPr bwMode="auto">
            <a:xfrm>
              <a:off x="732204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50A751-9B7E-435A-A302-D4E286560BCC}"/>
                </a:ext>
              </a:extLst>
            </p:cNvPr>
            <p:cNvSpPr/>
            <p:nvPr/>
          </p:nvSpPr>
          <p:spPr bwMode="auto">
            <a:xfrm>
              <a:off x="705415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B220A2A-69DA-4242-B3CF-D2466599501F}"/>
                </a:ext>
              </a:extLst>
            </p:cNvPr>
            <p:cNvSpPr/>
            <p:nvPr/>
          </p:nvSpPr>
          <p:spPr bwMode="auto">
            <a:xfrm>
              <a:off x="839360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F652EF90-533F-4086-9562-9A345A4AC7BC}"/>
                </a:ext>
              </a:extLst>
            </p:cNvPr>
            <p:cNvSpPr/>
            <p:nvPr/>
          </p:nvSpPr>
          <p:spPr bwMode="auto">
            <a:xfrm>
              <a:off x="705203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5BF24-620E-487B-93EB-DC0CEF2FC1E1}"/>
              </a:ext>
            </a:extLst>
          </p:cNvPr>
          <p:cNvGrpSpPr/>
          <p:nvPr/>
        </p:nvGrpSpPr>
        <p:grpSpPr>
          <a:xfrm>
            <a:off x="7143011" y="3002455"/>
            <a:ext cx="1989554" cy="1243471"/>
            <a:chOff x="5257349" y="2277557"/>
            <a:chExt cx="1575361" cy="109728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72CAB92-22A9-4ED2-AE32-7D1F83751D63}"/>
                </a:ext>
              </a:extLst>
            </p:cNvPr>
            <p:cNvSpPr/>
            <p:nvPr/>
          </p:nvSpPr>
          <p:spPr bwMode="auto">
            <a:xfrm>
              <a:off x="5384814" y="2277557"/>
              <a:ext cx="1321991" cy="82296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40EAB6-B36B-4D53-81B0-7EBCFF4430DD}"/>
                </a:ext>
              </a:extLst>
            </p:cNvPr>
            <p:cNvSpPr/>
            <p:nvPr/>
          </p:nvSpPr>
          <p:spPr bwMode="auto">
            <a:xfrm>
              <a:off x="5455635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2610CE-2E04-4745-9F62-1AFD9F8D293E}"/>
                </a:ext>
              </a:extLst>
            </p:cNvPr>
            <p:cNvSpPr/>
            <p:nvPr/>
          </p:nvSpPr>
          <p:spPr bwMode="auto">
            <a:xfrm>
              <a:off x="6069417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D8BABE-6246-47C2-A843-1ACF6BA5B3F3}"/>
                </a:ext>
              </a:extLst>
            </p:cNvPr>
            <p:cNvSpPr/>
            <p:nvPr/>
          </p:nvSpPr>
          <p:spPr bwMode="auto">
            <a:xfrm>
              <a:off x="5455635" y="2757617"/>
              <a:ext cx="118034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4EF21A3-AFFB-4545-B7DA-B7006B9BD498}"/>
                </a:ext>
              </a:extLst>
            </p:cNvPr>
            <p:cNvSpPr/>
            <p:nvPr/>
          </p:nvSpPr>
          <p:spPr bwMode="auto">
            <a:xfrm>
              <a:off x="5258910" y="3169097"/>
              <a:ext cx="94427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A8A0038-7CCA-433B-ABD3-8C5129E8A745}"/>
                </a:ext>
              </a:extLst>
            </p:cNvPr>
            <p:cNvSpPr/>
            <p:nvPr/>
          </p:nvSpPr>
          <p:spPr bwMode="auto">
            <a:xfrm>
              <a:off x="6242534" y="3169097"/>
              <a:ext cx="590175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E413231E-05D3-450E-86E4-5CC26F1C3126}"/>
                </a:ext>
              </a:extLst>
            </p:cNvPr>
            <p:cNvSpPr/>
            <p:nvPr/>
          </p:nvSpPr>
          <p:spPr bwMode="auto">
            <a:xfrm>
              <a:off x="5257349" y="2981041"/>
              <a:ext cx="1575361" cy="163838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61FD22E-6DC0-4689-AD48-7D3DD73A89ED}"/>
              </a:ext>
            </a:extLst>
          </p:cNvPr>
          <p:cNvSpPr txBox="1"/>
          <p:nvPr/>
        </p:nvSpPr>
        <p:spPr>
          <a:xfrm>
            <a:off x="2547782" y="6189693"/>
            <a:ext cx="2732269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DW100 - DW6000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CB1BD0-E1AE-4D2C-89EA-1E52A0D03D77}"/>
              </a:ext>
            </a:extLst>
          </p:cNvPr>
          <p:cNvSpPr txBox="1"/>
          <p:nvPr/>
        </p:nvSpPr>
        <p:spPr>
          <a:xfrm>
            <a:off x="960235" y="3077083"/>
            <a:ext cx="3319204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DW1000c – DW30000c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48B160-DAF7-4CD1-AB15-16AE838110DB}"/>
              </a:ext>
            </a:extLst>
          </p:cNvPr>
          <p:cNvSpPr txBox="1"/>
          <p:nvPr/>
        </p:nvSpPr>
        <p:spPr>
          <a:xfrm>
            <a:off x="6826225" y="4257627"/>
            <a:ext cx="2867967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DW100c – DW500c</a:t>
            </a:r>
          </a:p>
        </p:txBody>
      </p:sp>
    </p:spTree>
    <p:extLst>
      <p:ext uri="{BB962C8B-B14F-4D97-AF65-F5344CB8AC3E}">
        <p14:creationId xmlns:p14="http://schemas.microsoft.com/office/powerpoint/2010/main" val="31087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4" grpId="0" uiExpand="1"/>
      <p:bldP spid="8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Future Goodies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529375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Region parity – capacity expansion</a:t>
            </a:r>
          </a:p>
          <a:p>
            <a:r>
              <a:rPr lang="en-US" dirty="0"/>
              <a:t>Instant data movement </a:t>
            </a:r>
            <a:r>
              <a:rPr lang="en-US" dirty="0" err="1"/>
              <a:t>vNext</a:t>
            </a:r>
            <a:endParaRPr lang="en-US" dirty="0"/>
          </a:p>
          <a:p>
            <a:r>
              <a:rPr lang="en-US" dirty="0"/>
              <a:t>Cache Optimizations</a:t>
            </a:r>
          </a:p>
          <a:p>
            <a:r>
              <a:rPr lang="en-US" dirty="0"/>
              <a:t>	Intelligence on what to cache</a:t>
            </a:r>
          </a:p>
          <a:p>
            <a:r>
              <a:rPr lang="en-US" dirty="0"/>
              <a:t>	Faster eviction</a:t>
            </a:r>
          </a:p>
          <a:p>
            <a:r>
              <a:rPr lang="en-US" dirty="0"/>
              <a:t>	Cache on load</a:t>
            </a:r>
          </a:p>
          <a:p>
            <a:r>
              <a:rPr lang="en-US" dirty="0"/>
              <a:t>	Pre-cache on scale – pause/resume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8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Some More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058862"/>
            <a:ext cx="11237870" cy="613090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Enhanced Workload Management</a:t>
            </a:r>
          </a:p>
          <a:p>
            <a:r>
              <a:rPr lang="en-US" sz="3200" dirty="0"/>
              <a:t>	</a:t>
            </a:r>
            <a:r>
              <a:rPr lang="en-US" sz="2800" dirty="0"/>
              <a:t>Workload Importance</a:t>
            </a:r>
            <a:endParaRPr lang="en-US" sz="3200" dirty="0"/>
          </a:p>
          <a:p>
            <a:r>
              <a:rPr lang="en-US" sz="3200" dirty="0"/>
              <a:t>Industry-leading Security</a:t>
            </a:r>
          </a:p>
          <a:p>
            <a:r>
              <a:rPr lang="en-US" sz="3200" dirty="0"/>
              <a:t>	</a:t>
            </a:r>
            <a:r>
              <a:rPr lang="en-US" sz="2800" dirty="0"/>
              <a:t>Row-level Security</a:t>
            </a:r>
          </a:p>
          <a:p>
            <a:r>
              <a:rPr lang="en-US" sz="2800" dirty="0"/>
              <a:t>	VNET Service Endpoint Support</a:t>
            </a:r>
            <a:endParaRPr lang="en-US" sz="3200" dirty="0"/>
          </a:p>
          <a:p>
            <a:r>
              <a:rPr lang="en-US" sz="3200" dirty="0"/>
              <a:t>Development Tools and Insights</a:t>
            </a:r>
          </a:p>
          <a:p>
            <a:r>
              <a:rPr lang="en-US" sz="3200" dirty="0"/>
              <a:t>	</a:t>
            </a:r>
            <a:r>
              <a:rPr lang="en-US" sz="2800" dirty="0"/>
              <a:t>SSDT for SQLDW</a:t>
            </a:r>
          </a:p>
          <a:p>
            <a:r>
              <a:rPr lang="en-US" sz="2800" dirty="0"/>
              <a:t>	Azure Advisor Support</a:t>
            </a:r>
          </a:p>
          <a:p>
            <a:r>
              <a:rPr lang="en-US" sz="2800" dirty="0"/>
              <a:t>	Azure Monitor enhancements</a:t>
            </a:r>
          </a:p>
          <a:p>
            <a:r>
              <a:rPr lang="en-US" sz="3200" dirty="0"/>
              <a:t>Availability Improvements</a:t>
            </a:r>
          </a:p>
          <a:p>
            <a:r>
              <a:rPr lang="en-US" sz="2800" dirty="0"/>
              <a:t>	Accelerated Database Recovery</a:t>
            </a:r>
          </a:p>
          <a:p>
            <a:r>
              <a:rPr lang="en-US" sz="2800" dirty="0"/>
              <a:t>	Maintenance Scheduling</a:t>
            </a:r>
          </a:p>
        </p:txBody>
      </p:sp>
    </p:spTree>
    <p:extLst>
      <p:ext uri="{BB962C8B-B14F-4D97-AF65-F5344CB8AC3E}">
        <p14:creationId xmlns:p14="http://schemas.microsoft.com/office/powerpoint/2010/main" val="4195422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839241" cy="1828786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Gen1 vs Gen2</a:t>
            </a:r>
          </a:p>
        </p:txBody>
      </p:sp>
    </p:spTree>
    <p:extLst>
      <p:ext uri="{BB962C8B-B14F-4D97-AF65-F5344CB8AC3E}">
        <p14:creationId xmlns:p14="http://schemas.microsoft.com/office/powerpoint/2010/main" val="21637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97385-8FAB-4660-9C2B-25A28105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0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compute and storage separation</a:t>
            </a:r>
          </a:p>
        </p:txBody>
      </p:sp>
    </p:spTree>
    <p:extLst>
      <p:ext uri="{BB962C8B-B14F-4D97-AF65-F5344CB8AC3E}">
        <p14:creationId xmlns:p14="http://schemas.microsoft.com/office/powerpoint/2010/main" val="19127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0F109C-705F-447F-984E-E73BDF9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4002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on-demand scaling, pause and resume for maximum charging flexibility</a:t>
            </a:r>
          </a:p>
        </p:txBody>
      </p:sp>
    </p:spTree>
    <p:extLst>
      <p:ext uri="{BB962C8B-B14F-4D97-AF65-F5344CB8AC3E}">
        <p14:creationId xmlns:p14="http://schemas.microsoft.com/office/powerpoint/2010/main" val="1118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44C877B0-A09B-41BD-9A36-3E2F81BDD928}"/>
              </a:ext>
            </a:extLst>
          </p:cNvPr>
          <p:cNvSpPr/>
          <p:nvPr/>
        </p:nvSpPr>
        <p:spPr bwMode="auto">
          <a:xfrm>
            <a:off x="880642" y="4318841"/>
            <a:ext cx="10971243" cy="2270297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4" name="Trapezoid 13"/>
          <p:cNvSpPr/>
          <p:nvPr/>
        </p:nvSpPr>
        <p:spPr bwMode="auto">
          <a:xfrm>
            <a:off x="7781172" y="5080731"/>
            <a:ext cx="1175522" cy="533325"/>
          </a:xfrm>
          <a:prstGeom prst="trapezoid">
            <a:avLst>
              <a:gd name="adj" fmla="val 6393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3552221" y="5665300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3399842" y="5512922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1352"/>
            <a:ext cx="10724938" cy="1351952"/>
          </a:xfrm>
        </p:spPr>
        <p:txBody>
          <a:bodyPr>
            <a:normAutofit/>
          </a:bodyPr>
          <a:lstStyle/>
          <a:p>
            <a:r>
              <a:rPr lang="en-GB" sz="3672"/>
              <a:t>Azure SQL DW </a:t>
            </a:r>
            <a:br>
              <a:rPr lang="en-GB" sz="4080"/>
            </a:br>
            <a:r>
              <a:rPr lang="en-GB" sz="2040" i="1"/>
              <a:t>initial, generation 1, platform architecture</a:t>
            </a:r>
            <a:endParaRPr lang="en-GB" sz="408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65A70-92CD-42E5-8D19-18F04DBB8A86}"/>
              </a:ext>
            </a:extLst>
          </p:cNvPr>
          <p:cNvSpPr txBox="1"/>
          <p:nvPr/>
        </p:nvSpPr>
        <p:spPr>
          <a:xfrm rot="16200000">
            <a:off x="2016" y="3137166"/>
            <a:ext cx="1008531" cy="46480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CA207-B514-43FA-A156-4E567C904FE3}"/>
              </a:ext>
            </a:extLst>
          </p:cNvPr>
          <p:cNvSpPr txBox="1"/>
          <p:nvPr/>
        </p:nvSpPr>
        <p:spPr>
          <a:xfrm rot="16200000">
            <a:off x="-664464" y="5187624"/>
            <a:ext cx="2341496" cy="46153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95D18-8DC3-4CE2-BF53-624481050FB8}"/>
              </a:ext>
            </a:extLst>
          </p:cNvPr>
          <p:cNvCxnSpPr/>
          <p:nvPr/>
        </p:nvCxnSpPr>
        <p:spPr>
          <a:xfrm>
            <a:off x="880642" y="4095262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4B253-EE6F-45CC-B0C6-8A26D016CD21}"/>
              </a:ext>
            </a:extLst>
          </p:cNvPr>
          <p:cNvGrpSpPr/>
          <p:nvPr/>
        </p:nvGrpSpPr>
        <p:grpSpPr>
          <a:xfrm>
            <a:off x="1121648" y="4466363"/>
            <a:ext cx="10525298" cy="670466"/>
            <a:chOff x="1120925" y="4395293"/>
            <a:chExt cx="10526790" cy="670560"/>
          </a:xfrm>
        </p:grpSpPr>
        <p:sp>
          <p:nvSpPr>
            <p:cNvPr id="9" name="Cylinder 8"/>
            <p:cNvSpPr/>
            <p:nvPr/>
          </p:nvSpPr>
          <p:spPr bwMode="auto">
            <a:xfrm>
              <a:off x="112092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" name="Cylinder 78"/>
            <p:cNvSpPr/>
            <p:nvPr/>
          </p:nvSpPr>
          <p:spPr bwMode="auto">
            <a:xfrm>
              <a:off x="163785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0" name="Cylinder 79"/>
            <p:cNvSpPr/>
            <p:nvPr/>
          </p:nvSpPr>
          <p:spPr bwMode="auto">
            <a:xfrm>
              <a:off x="215479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1" name="Cylinder 80"/>
            <p:cNvSpPr/>
            <p:nvPr/>
          </p:nvSpPr>
          <p:spPr bwMode="auto">
            <a:xfrm>
              <a:off x="267172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2" name="Cylinder 81"/>
            <p:cNvSpPr/>
            <p:nvPr/>
          </p:nvSpPr>
          <p:spPr bwMode="auto">
            <a:xfrm>
              <a:off x="370559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3" name="Cylinder 82"/>
            <p:cNvSpPr/>
            <p:nvPr/>
          </p:nvSpPr>
          <p:spPr bwMode="auto">
            <a:xfrm>
              <a:off x="318865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422252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473945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577332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525638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629025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680718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732412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784105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887492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835798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939185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990878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1094265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1042571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129323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181016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232710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284403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387790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336096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439483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491176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594563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542870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646256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697949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749643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801336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904723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853029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956416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1008109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1111496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1059803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146554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198248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249941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301634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405021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353327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456714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508407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6117944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560101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663487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715181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766874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5" name="Cylinder 154"/>
            <p:cNvSpPr/>
            <p:nvPr/>
          </p:nvSpPr>
          <p:spPr bwMode="auto">
            <a:xfrm>
              <a:off x="818567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Cylinder 155"/>
            <p:cNvSpPr/>
            <p:nvPr/>
          </p:nvSpPr>
          <p:spPr bwMode="auto">
            <a:xfrm>
              <a:off x="921954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Cylinder 156"/>
            <p:cNvSpPr/>
            <p:nvPr/>
          </p:nvSpPr>
          <p:spPr bwMode="auto">
            <a:xfrm>
              <a:off x="870260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8" name="Cylinder 157"/>
            <p:cNvSpPr/>
            <p:nvPr/>
          </p:nvSpPr>
          <p:spPr bwMode="auto">
            <a:xfrm>
              <a:off x="973647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Cylinder 158"/>
            <p:cNvSpPr/>
            <p:nvPr/>
          </p:nvSpPr>
          <p:spPr bwMode="auto">
            <a:xfrm>
              <a:off x="1025340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0" name="Cylinder 159"/>
            <p:cNvSpPr/>
            <p:nvPr/>
          </p:nvSpPr>
          <p:spPr bwMode="auto">
            <a:xfrm>
              <a:off x="1128724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1" name="Cylinder 160"/>
            <p:cNvSpPr/>
            <p:nvPr/>
          </p:nvSpPr>
          <p:spPr bwMode="auto">
            <a:xfrm>
              <a:off x="1077034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3247464" y="5360544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7781173" y="5678073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183" name="Rectangle 182"/>
          <p:cNvSpPr/>
          <p:nvPr/>
        </p:nvSpPr>
        <p:spPr bwMode="auto">
          <a:xfrm>
            <a:off x="7781173" y="6059020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E28664-D43C-4055-B529-60B4FAEB6A93}"/>
              </a:ext>
            </a:extLst>
          </p:cNvPr>
          <p:cNvGrpSpPr/>
          <p:nvPr/>
        </p:nvGrpSpPr>
        <p:grpSpPr>
          <a:xfrm>
            <a:off x="9090179" y="5722338"/>
            <a:ext cx="639989" cy="653610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834EFD8-E654-4E02-9431-6E63D7F56E73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EEC1BB06-311E-4197-A2EB-A56CDCB3B7F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65373D5-8195-4322-935D-71BB84015F8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FE4673C-727E-491C-8873-FC4D47B7F7CA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2ADD826-CF5F-4C23-B020-A436FADF68B0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B33CE53-D71A-4F68-ACA4-10F66EA5D59C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12567F-1BE1-456B-992B-A1277EFCDE5D}"/>
              </a:ext>
            </a:extLst>
          </p:cNvPr>
          <p:cNvGrpSpPr/>
          <p:nvPr/>
        </p:nvGrpSpPr>
        <p:grpSpPr>
          <a:xfrm rot="16200000">
            <a:off x="9796382" y="5729563"/>
            <a:ext cx="639991" cy="653609"/>
            <a:chOff x="993735" y="4900958"/>
            <a:chExt cx="640082" cy="653701"/>
          </a:xfrm>
          <a:solidFill>
            <a:schemeClr val="tx2"/>
          </a:solidFill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BC2B0A77-5E25-4E96-A445-F136037A8AA2}"/>
                </a:ext>
              </a:extLst>
            </p:cNvPr>
            <p:cNvSpPr/>
            <p:nvPr/>
          </p:nvSpPr>
          <p:spPr bwMode="auto">
            <a:xfrm>
              <a:off x="993737" y="5478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132ED782-9EA2-40DD-A003-3F45C313535F}"/>
                </a:ext>
              </a:extLst>
            </p:cNvPr>
            <p:cNvSpPr/>
            <p:nvPr/>
          </p:nvSpPr>
          <p:spPr bwMode="auto">
            <a:xfrm>
              <a:off x="993737" y="5362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E77FF30-B298-4421-B14E-1F9903576298}"/>
                </a:ext>
              </a:extLst>
            </p:cNvPr>
            <p:cNvSpPr/>
            <p:nvPr/>
          </p:nvSpPr>
          <p:spPr bwMode="auto">
            <a:xfrm>
              <a:off x="993736" y="52474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26BC5E6-8866-4424-87D3-D2A8B8A77735}"/>
                </a:ext>
              </a:extLst>
            </p:cNvPr>
            <p:cNvSpPr/>
            <p:nvPr/>
          </p:nvSpPr>
          <p:spPr bwMode="auto">
            <a:xfrm>
              <a:off x="993736" y="51319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6FDA5A5-86D4-478B-A1FB-359D07EBE601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837CB58-63E4-45EB-8EE9-2EBF1C03B42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64E2F72-15A7-476E-8CAC-A759E7B02031}"/>
              </a:ext>
            </a:extLst>
          </p:cNvPr>
          <p:cNvCxnSpPr/>
          <p:nvPr/>
        </p:nvCxnSpPr>
        <p:spPr>
          <a:xfrm>
            <a:off x="880642" y="2695285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F05E8D2F-D246-4830-A6F7-C0CEE6BFFE78}"/>
              </a:ext>
            </a:extLst>
          </p:cNvPr>
          <p:cNvSpPr txBox="1"/>
          <p:nvPr/>
        </p:nvSpPr>
        <p:spPr>
          <a:xfrm rot="16200000">
            <a:off x="69050" y="1816152"/>
            <a:ext cx="874469" cy="4615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037144-DBA0-4DFB-867D-8355E40A657B}"/>
              </a:ext>
            </a:extLst>
          </p:cNvPr>
          <p:cNvGrpSpPr/>
          <p:nvPr/>
        </p:nvGrpSpPr>
        <p:grpSpPr>
          <a:xfrm>
            <a:off x="5128310" y="1613096"/>
            <a:ext cx="2179856" cy="878393"/>
            <a:chOff x="1238204" y="1748518"/>
            <a:chExt cx="2180166" cy="87851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9005634-37E0-4A1D-BBB7-5F4EA7D436FF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53EA957-DF5D-4CA7-8D07-9F4D0EE452CD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5BAAA90-0FFC-43D9-AC12-1A715DED1B67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07C2EFD-49F3-496B-B3FF-6E9ECFFA5746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0C20AF-6D45-46BD-A526-6EF30380F848}"/>
              </a:ext>
            </a:extLst>
          </p:cNvPr>
          <p:cNvGrpSpPr/>
          <p:nvPr/>
        </p:nvGrpSpPr>
        <p:grpSpPr>
          <a:xfrm>
            <a:off x="1244367" y="2993293"/>
            <a:ext cx="2179856" cy="878393"/>
            <a:chOff x="1243660" y="2993221"/>
            <a:chExt cx="2180166" cy="87851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F89D24-F462-4C54-B886-59537A60DDD6}"/>
                </a:ext>
              </a:extLst>
            </p:cNvPr>
            <p:cNvSpPr/>
            <p:nvPr/>
          </p:nvSpPr>
          <p:spPr bwMode="auto">
            <a:xfrm>
              <a:off x="1243660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8D7AA9C-CF8D-44C1-917D-0CF29810CF64}"/>
                </a:ext>
              </a:extLst>
            </p:cNvPr>
            <p:cNvSpPr/>
            <p:nvPr/>
          </p:nvSpPr>
          <p:spPr bwMode="auto">
            <a:xfrm>
              <a:off x="136045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03D608-2383-4A71-8306-7328105E5261}"/>
                </a:ext>
              </a:extLst>
            </p:cNvPr>
            <p:cNvSpPr/>
            <p:nvPr/>
          </p:nvSpPr>
          <p:spPr bwMode="auto">
            <a:xfrm>
              <a:off x="237267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6278000-944B-47B1-9BED-12DF649D0452}"/>
                </a:ext>
              </a:extLst>
            </p:cNvPr>
            <p:cNvSpPr/>
            <p:nvPr/>
          </p:nvSpPr>
          <p:spPr bwMode="auto">
            <a:xfrm>
              <a:off x="1360455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66E1CD-2E04-434B-924C-4519E9AC44C8}"/>
              </a:ext>
            </a:extLst>
          </p:cNvPr>
          <p:cNvGrpSpPr/>
          <p:nvPr/>
        </p:nvGrpSpPr>
        <p:grpSpPr>
          <a:xfrm>
            <a:off x="5128310" y="2993293"/>
            <a:ext cx="2179856" cy="878393"/>
            <a:chOff x="5128155" y="2993221"/>
            <a:chExt cx="2180166" cy="87851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855727E-9AA7-45A8-9DE2-FE6FBFC13B56}"/>
                </a:ext>
              </a:extLst>
            </p:cNvPr>
            <p:cNvSpPr/>
            <p:nvPr/>
          </p:nvSpPr>
          <p:spPr bwMode="auto">
            <a:xfrm>
              <a:off x="5128155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CAA916E-6F4D-45F9-BECF-D2D34D540A90}"/>
                </a:ext>
              </a:extLst>
            </p:cNvPr>
            <p:cNvSpPr/>
            <p:nvPr/>
          </p:nvSpPr>
          <p:spPr bwMode="auto">
            <a:xfrm>
              <a:off x="524495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2E6CD6-C4AF-4792-ABF8-D87E75ACC97E}"/>
                </a:ext>
              </a:extLst>
            </p:cNvPr>
            <p:cNvSpPr/>
            <p:nvPr/>
          </p:nvSpPr>
          <p:spPr bwMode="auto">
            <a:xfrm>
              <a:off x="625717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531E170-E854-4736-937F-F86F54F81CD4}"/>
                </a:ext>
              </a:extLst>
            </p:cNvPr>
            <p:cNvSpPr/>
            <p:nvPr/>
          </p:nvSpPr>
          <p:spPr bwMode="auto">
            <a:xfrm>
              <a:off x="5244950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03AB9F-C792-49F2-9958-D5BB2C3D4C7A}"/>
              </a:ext>
            </a:extLst>
          </p:cNvPr>
          <p:cNvGrpSpPr/>
          <p:nvPr/>
        </p:nvGrpSpPr>
        <p:grpSpPr>
          <a:xfrm>
            <a:off x="9012254" y="2993293"/>
            <a:ext cx="2179856" cy="878393"/>
            <a:chOff x="9012649" y="2993221"/>
            <a:chExt cx="2180166" cy="87851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22540E3-9929-4148-9E74-7953D19649D0}"/>
                </a:ext>
              </a:extLst>
            </p:cNvPr>
            <p:cNvSpPr/>
            <p:nvPr/>
          </p:nvSpPr>
          <p:spPr bwMode="auto">
            <a:xfrm>
              <a:off x="9012649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F313789-27D6-46BD-94A0-500D473F8E9D}"/>
                </a:ext>
              </a:extLst>
            </p:cNvPr>
            <p:cNvSpPr/>
            <p:nvPr/>
          </p:nvSpPr>
          <p:spPr bwMode="auto">
            <a:xfrm>
              <a:off x="912944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1B85EEF-D60C-4E56-A9FC-2490722311F7}"/>
                </a:ext>
              </a:extLst>
            </p:cNvPr>
            <p:cNvSpPr/>
            <p:nvPr/>
          </p:nvSpPr>
          <p:spPr bwMode="auto">
            <a:xfrm>
              <a:off x="1014166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31E1307-D215-4A6B-B97A-DAC241E9F944}"/>
                </a:ext>
              </a:extLst>
            </p:cNvPr>
            <p:cNvSpPr/>
            <p:nvPr/>
          </p:nvSpPr>
          <p:spPr bwMode="auto">
            <a:xfrm>
              <a:off x="9129444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59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D7B74DD2-0B53-4E81-87E7-58B5C7C8349C}"/>
              </a:ext>
            </a:extLst>
          </p:cNvPr>
          <p:cNvSpPr/>
          <p:nvPr/>
        </p:nvSpPr>
        <p:spPr bwMode="auto">
          <a:xfrm>
            <a:off x="1607881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15CAF78E-E90A-4649-A0FD-6AB2B450E2AF}"/>
              </a:ext>
            </a:extLst>
          </p:cNvPr>
          <p:cNvSpPr/>
          <p:nvPr/>
        </p:nvSpPr>
        <p:spPr bwMode="auto">
          <a:xfrm>
            <a:off x="3007546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Chord 25">
            <a:extLst>
              <a:ext uri="{FF2B5EF4-FFF2-40B4-BE49-F238E27FC236}">
                <a16:creationId xmlns:a16="http://schemas.microsoft.com/office/drawing/2014/main" id="{EE967CE1-169D-4E16-BDA0-3F142E66CC93}"/>
              </a:ext>
            </a:extLst>
          </p:cNvPr>
          <p:cNvSpPr/>
          <p:nvPr/>
        </p:nvSpPr>
        <p:spPr bwMode="auto">
          <a:xfrm>
            <a:off x="4408239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EC1C9C6D-698D-4870-B2E6-DD475240102C}"/>
              </a:ext>
            </a:extLst>
          </p:cNvPr>
          <p:cNvSpPr/>
          <p:nvPr/>
        </p:nvSpPr>
        <p:spPr bwMode="auto">
          <a:xfrm>
            <a:off x="5806875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B362D4D9-72F3-466A-9F49-21A81FDFFDFD}"/>
              </a:ext>
            </a:extLst>
          </p:cNvPr>
          <p:cNvSpPr/>
          <p:nvPr/>
        </p:nvSpPr>
        <p:spPr bwMode="auto">
          <a:xfrm>
            <a:off x="720653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Chord 28">
            <a:extLst>
              <a:ext uri="{FF2B5EF4-FFF2-40B4-BE49-F238E27FC236}">
                <a16:creationId xmlns:a16="http://schemas.microsoft.com/office/drawing/2014/main" id="{2D009EE4-6F7F-4ACA-A6A5-602FD83A5CCA}"/>
              </a:ext>
            </a:extLst>
          </p:cNvPr>
          <p:cNvSpPr/>
          <p:nvPr/>
        </p:nvSpPr>
        <p:spPr bwMode="auto">
          <a:xfrm>
            <a:off x="8606204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Chord 29">
            <a:extLst>
              <a:ext uri="{FF2B5EF4-FFF2-40B4-BE49-F238E27FC236}">
                <a16:creationId xmlns:a16="http://schemas.microsoft.com/office/drawing/2014/main" id="{F03C369C-7909-474F-8EB2-9B01FE00BA2B}"/>
              </a:ext>
            </a:extLst>
          </p:cNvPr>
          <p:cNvSpPr/>
          <p:nvPr/>
        </p:nvSpPr>
        <p:spPr bwMode="auto">
          <a:xfrm>
            <a:off x="1000241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0BDDD6-6FF6-48A3-962C-37654BFB4DF6}"/>
              </a:ext>
            </a:extLst>
          </p:cNvPr>
          <p:cNvSpPr txBox="1"/>
          <p:nvPr/>
        </p:nvSpPr>
        <p:spPr>
          <a:xfrm>
            <a:off x="10953844" y="3292651"/>
            <a:ext cx="137626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Adaptive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245B3BA-74F3-4FF6-A86B-1553ACF4AB94}"/>
              </a:ext>
            </a:extLst>
          </p:cNvPr>
          <p:cNvSpPr txBox="1">
            <a:spLocks/>
          </p:cNvSpPr>
          <p:nvPr/>
        </p:nvSpPr>
        <p:spPr>
          <a:xfrm>
            <a:off x="1888615" y="-18710"/>
            <a:ext cx="9723227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80"/>
              <a:t>Next Generation Architecture</a:t>
            </a:r>
            <a:br>
              <a:rPr lang="en-GB" sz="4080"/>
            </a:br>
            <a:r>
              <a:rPr lang="en-GB" sz="2448" i="1"/>
              <a:t>Adaptive caching</a:t>
            </a:r>
          </a:p>
        </p:txBody>
      </p:sp>
    </p:spTree>
    <p:extLst>
      <p:ext uri="{BB962C8B-B14F-4D97-AF65-F5344CB8AC3E}">
        <p14:creationId xmlns:p14="http://schemas.microsoft.com/office/powerpoint/2010/main" val="4134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lowchart: Process 91">
            <a:extLst/>
          </p:cNvPr>
          <p:cNvSpPr/>
          <p:nvPr/>
        </p:nvSpPr>
        <p:spPr bwMode="auto">
          <a:xfrm>
            <a:off x="171414" y="4218026"/>
            <a:ext cx="10969688" cy="2660326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7" name="Trapezoid 156"/>
          <p:cNvSpPr/>
          <p:nvPr/>
        </p:nvSpPr>
        <p:spPr bwMode="auto">
          <a:xfrm>
            <a:off x="7923666" y="4369568"/>
            <a:ext cx="819071" cy="265361"/>
          </a:xfrm>
          <a:prstGeom prst="trapezoid">
            <a:avLst>
              <a:gd name="adj" fmla="val 5495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86" y="-18710"/>
            <a:ext cx="7533656" cy="1351952"/>
          </a:xfrm>
        </p:spPr>
        <p:txBody>
          <a:bodyPr>
            <a:normAutofit/>
          </a:bodyPr>
          <a:lstStyle/>
          <a:p>
            <a:r>
              <a:rPr lang="en-GB" sz="4080" dirty="0"/>
              <a:t>Next Generation Architecture</a:t>
            </a:r>
            <a:br>
              <a:rPr lang="en-GB" sz="4080" dirty="0"/>
            </a:br>
            <a:r>
              <a:rPr lang="en-GB" sz="2448" i="1" dirty="0"/>
              <a:t>bottomless storage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657D77-7CD2-4BC2-9EC4-9869D207196E}"/>
              </a:ext>
            </a:extLst>
          </p:cNvPr>
          <p:cNvGrpSpPr/>
          <p:nvPr/>
        </p:nvGrpSpPr>
        <p:grpSpPr>
          <a:xfrm>
            <a:off x="9050560" y="465976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24F0414-BB2C-45B3-890E-76D24D8B9A86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6017FBD8-F63D-4F43-8851-A6B78B1A74CE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0020E70-8979-4A1D-B8D1-E54354E1CFC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11AB3D0-8EFD-4A03-AD05-E886DF8E2A5C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9C7D5E0-9C0A-439C-991F-3A16D02C701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008C548-0AC8-429D-96F6-126F6D1C8EC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77FC3E-7FA9-48CF-AC97-5E1B8638D4E0}"/>
              </a:ext>
            </a:extLst>
          </p:cNvPr>
          <p:cNvGrpSpPr/>
          <p:nvPr/>
        </p:nvGrpSpPr>
        <p:grpSpPr>
          <a:xfrm>
            <a:off x="1002775" y="3760141"/>
            <a:ext cx="10678356" cy="670370"/>
            <a:chOff x="895582" y="4124280"/>
            <a:chExt cx="10681385" cy="670560"/>
          </a:xfrm>
        </p:grpSpPr>
        <p:sp>
          <p:nvSpPr>
            <p:cNvPr id="95" name="Cylinder 94"/>
            <p:cNvSpPr/>
            <p:nvPr/>
          </p:nvSpPr>
          <p:spPr bwMode="auto">
            <a:xfrm>
              <a:off x="89558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Cylinder 95"/>
            <p:cNvSpPr/>
            <p:nvPr/>
          </p:nvSpPr>
          <p:spPr bwMode="auto">
            <a:xfrm>
              <a:off x="142010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Cylinder 96"/>
            <p:cNvSpPr/>
            <p:nvPr/>
          </p:nvSpPr>
          <p:spPr bwMode="auto">
            <a:xfrm>
              <a:off x="194462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Cylinder 97"/>
            <p:cNvSpPr/>
            <p:nvPr/>
          </p:nvSpPr>
          <p:spPr bwMode="auto">
            <a:xfrm>
              <a:off x="246915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Cylinder 98"/>
            <p:cNvSpPr/>
            <p:nvPr/>
          </p:nvSpPr>
          <p:spPr bwMode="auto">
            <a:xfrm>
              <a:off x="351819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0" name="Cylinder 99"/>
            <p:cNvSpPr/>
            <p:nvPr/>
          </p:nvSpPr>
          <p:spPr bwMode="auto">
            <a:xfrm>
              <a:off x="299367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1" name="Cylinder 100"/>
            <p:cNvSpPr/>
            <p:nvPr/>
          </p:nvSpPr>
          <p:spPr bwMode="auto">
            <a:xfrm>
              <a:off x="404272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Cylinder 101"/>
            <p:cNvSpPr/>
            <p:nvPr/>
          </p:nvSpPr>
          <p:spPr bwMode="auto">
            <a:xfrm>
              <a:off x="456724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Cylinder 102"/>
            <p:cNvSpPr/>
            <p:nvPr/>
          </p:nvSpPr>
          <p:spPr bwMode="auto">
            <a:xfrm>
              <a:off x="561628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Cylinder 103"/>
            <p:cNvSpPr/>
            <p:nvPr/>
          </p:nvSpPr>
          <p:spPr bwMode="auto">
            <a:xfrm>
              <a:off x="509176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Cylinder 104"/>
            <p:cNvSpPr/>
            <p:nvPr/>
          </p:nvSpPr>
          <p:spPr bwMode="auto">
            <a:xfrm>
              <a:off x="614081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Cylinder 105"/>
            <p:cNvSpPr/>
            <p:nvPr/>
          </p:nvSpPr>
          <p:spPr bwMode="auto">
            <a:xfrm>
              <a:off x="666533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7" name="Cylinder 106"/>
            <p:cNvSpPr/>
            <p:nvPr/>
          </p:nvSpPr>
          <p:spPr bwMode="auto">
            <a:xfrm>
              <a:off x="718985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771438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876342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823890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928795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981247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1086151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1033699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107042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159494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211946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264399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369303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316851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421756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474208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579113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526660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631565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684017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736469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788922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893826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841374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946279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998731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1103636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1051183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124526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176978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229431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281883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386787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334335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439240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491692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5965971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544144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649049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701501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753954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806406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911310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858858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963763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1016215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1121120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1068667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201" name="Rectangle: Rounded Corners 200">
            <a:extLst/>
          </p:cNvPr>
          <p:cNvSpPr/>
          <p:nvPr/>
        </p:nvSpPr>
        <p:spPr bwMode="auto">
          <a:xfrm rot="5400000">
            <a:off x="9134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2" name="Rectangle: Rounded Corners 201">
            <a:extLst/>
          </p:cNvPr>
          <p:cNvSpPr/>
          <p:nvPr/>
        </p:nvSpPr>
        <p:spPr bwMode="auto">
          <a:xfrm rot="5400000">
            <a:off x="100885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3" name="Rectangle: Rounded Corners 202">
            <a:extLst/>
          </p:cNvPr>
          <p:cNvSpPr/>
          <p:nvPr/>
        </p:nvSpPr>
        <p:spPr bwMode="auto">
          <a:xfrm rot="5400000">
            <a:off x="110423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4" name="Rectangle: Rounded Corners 203">
            <a:extLst/>
          </p:cNvPr>
          <p:cNvSpPr/>
          <p:nvPr/>
        </p:nvSpPr>
        <p:spPr bwMode="auto">
          <a:xfrm rot="5400000">
            <a:off x="11996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5" name="Rectangle: Rounded Corners 204">
            <a:extLst/>
          </p:cNvPr>
          <p:cNvSpPr/>
          <p:nvPr/>
        </p:nvSpPr>
        <p:spPr bwMode="auto">
          <a:xfrm rot="5400000">
            <a:off x="12949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6" name="Rectangle: Rounded Corners 205">
            <a:extLst/>
          </p:cNvPr>
          <p:cNvSpPr/>
          <p:nvPr/>
        </p:nvSpPr>
        <p:spPr bwMode="auto">
          <a:xfrm rot="5400000">
            <a:off x="13903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7" name="Rectangle: Rounded Corners 206">
            <a:extLst/>
          </p:cNvPr>
          <p:cNvSpPr/>
          <p:nvPr/>
        </p:nvSpPr>
        <p:spPr bwMode="auto">
          <a:xfrm rot="5400000">
            <a:off x="14857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8" name="Rectangle: Rounded Corners 207">
            <a:extLst/>
          </p:cNvPr>
          <p:cNvSpPr/>
          <p:nvPr/>
        </p:nvSpPr>
        <p:spPr bwMode="auto">
          <a:xfrm rot="5400000">
            <a:off x="15811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9" name="Rectangle: Rounded Corners 208">
            <a:extLst/>
          </p:cNvPr>
          <p:cNvSpPr/>
          <p:nvPr/>
        </p:nvSpPr>
        <p:spPr bwMode="auto">
          <a:xfrm rot="5400000">
            <a:off x="16765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0" name="Rectangle: Rounded Corners 209">
            <a:extLst/>
          </p:cNvPr>
          <p:cNvSpPr/>
          <p:nvPr/>
        </p:nvSpPr>
        <p:spPr bwMode="auto">
          <a:xfrm rot="5400000">
            <a:off x="17718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1" name="Rectangle: Rounded Corners 210">
            <a:extLst/>
          </p:cNvPr>
          <p:cNvSpPr/>
          <p:nvPr/>
        </p:nvSpPr>
        <p:spPr bwMode="auto">
          <a:xfrm rot="5400000">
            <a:off x="18672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2" name="Rectangle: Rounded Corners 211">
            <a:extLst/>
          </p:cNvPr>
          <p:cNvSpPr/>
          <p:nvPr/>
        </p:nvSpPr>
        <p:spPr bwMode="auto">
          <a:xfrm rot="5400000">
            <a:off x="19626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3" name="Rectangle: Rounded Corners 212">
            <a:extLst/>
          </p:cNvPr>
          <p:cNvSpPr/>
          <p:nvPr/>
        </p:nvSpPr>
        <p:spPr bwMode="auto">
          <a:xfrm rot="5400000">
            <a:off x="20580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4" name="Rectangle: Rounded Corners 213">
            <a:extLst/>
          </p:cNvPr>
          <p:cNvSpPr/>
          <p:nvPr/>
        </p:nvSpPr>
        <p:spPr bwMode="auto">
          <a:xfrm rot="5400000">
            <a:off x="215341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5" name="Rectangle: Rounded Corners 214">
            <a:extLst/>
          </p:cNvPr>
          <p:cNvSpPr/>
          <p:nvPr/>
        </p:nvSpPr>
        <p:spPr bwMode="auto">
          <a:xfrm rot="5400000">
            <a:off x="22487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6" name="Rectangle: Rounded Corners 215">
            <a:extLst/>
          </p:cNvPr>
          <p:cNvSpPr/>
          <p:nvPr/>
        </p:nvSpPr>
        <p:spPr bwMode="auto">
          <a:xfrm rot="5400000">
            <a:off x="23441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7" name="Rectangle: Rounded Corners 216">
            <a:extLst/>
          </p:cNvPr>
          <p:cNvSpPr/>
          <p:nvPr/>
        </p:nvSpPr>
        <p:spPr bwMode="auto">
          <a:xfrm rot="5400000">
            <a:off x="24395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8" name="Rectangle: Rounded Corners 217">
            <a:extLst/>
          </p:cNvPr>
          <p:cNvSpPr/>
          <p:nvPr/>
        </p:nvSpPr>
        <p:spPr bwMode="auto">
          <a:xfrm rot="5400000">
            <a:off x="25349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9" name="Rectangle: Rounded Corners 218">
            <a:extLst/>
          </p:cNvPr>
          <p:cNvSpPr/>
          <p:nvPr/>
        </p:nvSpPr>
        <p:spPr bwMode="auto">
          <a:xfrm rot="5400000">
            <a:off x="26303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0" name="Rectangle: Rounded Corners 219">
            <a:extLst/>
          </p:cNvPr>
          <p:cNvSpPr/>
          <p:nvPr/>
        </p:nvSpPr>
        <p:spPr bwMode="auto">
          <a:xfrm rot="5400000">
            <a:off x="27256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1" name="Rectangle: Rounded Corners 220">
            <a:extLst/>
          </p:cNvPr>
          <p:cNvSpPr/>
          <p:nvPr/>
        </p:nvSpPr>
        <p:spPr bwMode="auto">
          <a:xfrm rot="5400000">
            <a:off x="28210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2" name="Rectangle: Rounded Corners 221">
            <a:extLst/>
          </p:cNvPr>
          <p:cNvSpPr/>
          <p:nvPr/>
        </p:nvSpPr>
        <p:spPr bwMode="auto">
          <a:xfrm rot="5400000">
            <a:off x="29164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3" name="Rectangle: Rounded Corners 222">
            <a:extLst/>
          </p:cNvPr>
          <p:cNvSpPr/>
          <p:nvPr/>
        </p:nvSpPr>
        <p:spPr bwMode="auto">
          <a:xfrm rot="5400000">
            <a:off x="30118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4" name="Rectangle: Rounded Corners 223">
            <a:extLst/>
          </p:cNvPr>
          <p:cNvSpPr/>
          <p:nvPr/>
        </p:nvSpPr>
        <p:spPr bwMode="auto">
          <a:xfrm rot="5400000">
            <a:off x="31072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5" name="Rectangle: Rounded Corners 224">
            <a:extLst/>
          </p:cNvPr>
          <p:cNvSpPr/>
          <p:nvPr/>
        </p:nvSpPr>
        <p:spPr bwMode="auto">
          <a:xfrm rot="5400000">
            <a:off x="32025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6" name="Rectangle: Rounded Corners 225">
            <a:extLst/>
          </p:cNvPr>
          <p:cNvSpPr/>
          <p:nvPr/>
        </p:nvSpPr>
        <p:spPr bwMode="auto">
          <a:xfrm rot="5400000">
            <a:off x="32979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7" name="Rectangle: Rounded Corners 226">
            <a:extLst/>
          </p:cNvPr>
          <p:cNvSpPr/>
          <p:nvPr/>
        </p:nvSpPr>
        <p:spPr bwMode="auto">
          <a:xfrm rot="5400000">
            <a:off x="33933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8" name="Rectangle: Rounded Corners 227">
            <a:extLst/>
          </p:cNvPr>
          <p:cNvSpPr/>
          <p:nvPr/>
        </p:nvSpPr>
        <p:spPr bwMode="auto">
          <a:xfrm rot="5400000">
            <a:off x="34887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9" name="Rectangle: Rounded Corners 228">
            <a:extLst/>
          </p:cNvPr>
          <p:cNvSpPr/>
          <p:nvPr/>
        </p:nvSpPr>
        <p:spPr bwMode="auto">
          <a:xfrm rot="5400000">
            <a:off x="3584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0" name="Rectangle: Rounded Corners 229">
            <a:extLst/>
          </p:cNvPr>
          <p:cNvSpPr/>
          <p:nvPr/>
        </p:nvSpPr>
        <p:spPr bwMode="auto">
          <a:xfrm rot="5400000">
            <a:off x="36794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Rectangle: Rounded Corners 230">
            <a:extLst/>
          </p:cNvPr>
          <p:cNvSpPr/>
          <p:nvPr/>
        </p:nvSpPr>
        <p:spPr bwMode="auto">
          <a:xfrm rot="5400000">
            <a:off x="37748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Rectangle: Rounded Corners 231">
            <a:extLst/>
          </p:cNvPr>
          <p:cNvSpPr/>
          <p:nvPr/>
        </p:nvSpPr>
        <p:spPr bwMode="auto">
          <a:xfrm rot="5400000">
            <a:off x="38702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3" name="Rectangle: Rounded Corners 232">
            <a:extLst/>
          </p:cNvPr>
          <p:cNvSpPr/>
          <p:nvPr/>
        </p:nvSpPr>
        <p:spPr bwMode="auto">
          <a:xfrm rot="5400000">
            <a:off x="39656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4" name="Rectangle: Rounded Corners 233">
            <a:extLst/>
          </p:cNvPr>
          <p:cNvSpPr/>
          <p:nvPr/>
        </p:nvSpPr>
        <p:spPr bwMode="auto">
          <a:xfrm rot="5400000">
            <a:off x="40610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5" name="Rectangle: Rounded Corners 234">
            <a:extLst/>
          </p:cNvPr>
          <p:cNvSpPr/>
          <p:nvPr/>
        </p:nvSpPr>
        <p:spPr bwMode="auto">
          <a:xfrm rot="5400000">
            <a:off x="41563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Rectangle: Rounded Corners 235">
            <a:extLst/>
          </p:cNvPr>
          <p:cNvSpPr/>
          <p:nvPr/>
        </p:nvSpPr>
        <p:spPr bwMode="auto">
          <a:xfrm rot="5400000">
            <a:off x="42517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Rectangle: Rounded Corners 236">
            <a:extLst/>
          </p:cNvPr>
          <p:cNvSpPr/>
          <p:nvPr/>
        </p:nvSpPr>
        <p:spPr bwMode="auto">
          <a:xfrm rot="5400000">
            <a:off x="43471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8" name="Rectangle: Rounded Corners 237">
            <a:extLst/>
          </p:cNvPr>
          <p:cNvSpPr/>
          <p:nvPr/>
        </p:nvSpPr>
        <p:spPr bwMode="auto">
          <a:xfrm rot="5400000">
            <a:off x="44425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9" name="Rectangle: Rounded Corners 238">
            <a:extLst/>
          </p:cNvPr>
          <p:cNvSpPr/>
          <p:nvPr/>
        </p:nvSpPr>
        <p:spPr bwMode="auto">
          <a:xfrm rot="5400000">
            <a:off x="45379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0" name="Rectangle: Rounded Corners 239">
            <a:extLst/>
          </p:cNvPr>
          <p:cNvSpPr/>
          <p:nvPr/>
        </p:nvSpPr>
        <p:spPr bwMode="auto">
          <a:xfrm rot="5400000">
            <a:off x="46332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1" name="Rectangle: Rounded Corners 240">
            <a:extLst/>
          </p:cNvPr>
          <p:cNvSpPr/>
          <p:nvPr/>
        </p:nvSpPr>
        <p:spPr bwMode="auto">
          <a:xfrm rot="5400000">
            <a:off x="472867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2" name="Rectangle: Rounded Corners 241">
            <a:extLst/>
          </p:cNvPr>
          <p:cNvSpPr/>
          <p:nvPr/>
        </p:nvSpPr>
        <p:spPr bwMode="auto">
          <a:xfrm rot="5400000">
            <a:off x="48240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3" name="Rectangle: Rounded Corners 242">
            <a:extLst/>
          </p:cNvPr>
          <p:cNvSpPr/>
          <p:nvPr/>
        </p:nvSpPr>
        <p:spPr bwMode="auto">
          <a:xfrm rot="5400000">
            <a:off x="49194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Rectangle: Rounded Corners 243">
            <a:extLst/>
          </p:cNvPr>
          <p:cNvSpPr/>
          <p:nvPr/>
        </p:nvSpPr>
        <p:spPr bwMode="auto">
          <a:xfrm rot="5400000">
            <a:off x="50148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5" name="Rectangle: Rounded Corners 244">
            <a:extLst/>
          </p:cNvPr>
          <p:cNvSpPr/>
          <p:nvPr/>
        </p:nvSpPr>
        <p:spPr bwMode="auto">
          <a:xfrm rot="5400000">
            <a:off x="51101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6" name="Rectangle: Rounded Corners 245">
            <a:extLst/>
          </p:cNvPr>
          <p:cNvSpPr/>
          <p:nvPr/>
        </p:nvSpPr>
        <p:spPr bwMode="auto">
          <a:xfrm rot="5400000">
            <a:off x="52055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7" name="Rectangle: Rounded Corners 246">
            <a:extLst/>
          </p:cNvPr>
          <p:cNvSpPr/>
          <p:nvPr/>
        </p:nvSpPr>
        <p:spPr bwMode="auto">
          <a:xfrm rot="5400000">
            <a:off x="5300951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8" name="Rectangle: Rounded Corners 247">
            <a:extLst/>
          </p:cNvPr>
          <p:cNvSpPr/>
          <p:nvPr/>
        </p:nvSpPr>
        <p:spPr bwMode="auto">
          <a:xfrm rot="5400000">
            <a:off x="53963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Rectangle: Rounded Corners 248">
            <a:extLst/>
          </p:cNvPr>
          <p:cNvSpPr/>
          <p:nvPr/>
        </p:nvSpPr>
        <p:spPr bwMode="auto">
          <a:xfrm rot="5400000">
            <a:off x="54917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0" name="Rectangle: Rounded Corners 249">
            <a:extLst/>
          </p:cNvPr>
          <p:cNvSpPr/>
          <p:nvPr/>
        </p:nvSpPr>
        <p:spPr bwMode="auto">
          <a:xfrm rot="5400000">
            <a:off x="55870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1" name="Rectangle: Rounded Corners 250">
            <a:extLst/>
          </p:cNvPr>
          <p:cNvSpPr/>
          <p:nvPr/>
        </p:nvSpPr>
        <p:spPr bwMode="auto">
          <a:xfrm rot="5400000">
            <a:off x="56824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2" name="Rectangle: Rounded Corners 251">
            <a:extLst/>
          </p:cNvPr>
          <p:cNvSpPr/>
          <p:nvPr/>
        </p:nvSpPr>
        <p:spPr bwMode="auto">
          <a:xfrm rot="5400000">
            <a:off x="577785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3" name="Rectangle: Rounded Corners 252">
            <a:extLst/>
          </p:cNvPr>
          <p:cNvSpPr/>
          <p:nvPr/>
        </p:nvSpPr>
        <p:spPr bwMode="auto">
          <a:xfrm rot="5400000">
            <a:off x="58732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/>
          </p:cNvPr>
          <p:cNvSpPr/>
          <p:nvPr/>
        </p:nvSpPr>
        <p:spPr bwMode="auto">
          <a:xfrm rot="5400000">
            <a:off x="59686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/>
          </p:cNvPr>
          <p:cNvSpPr/>
          <p:nvPr/>
        </p:nvSpPr>
        <p:spPr bwMode="auto">
          <a:xfrm rot="5400000">
            <a:off x="60639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/>
          </p:cNvPr>
          <p:cNvSpPr/>
          <p:nvPr/>
        </p:nvSpPr>
        <p:spPr bwMode="auto">
          <a:xfrm rot="5400000">
            <a:off x="615937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/>
          </p:cNvPr>
          <p:cNvSpPr/>
          <p:nvPr/>
        </p:nvSpPr>
        <p:spPr bwMode="auto">
          <a:xfrm rot="5400000">
            <a:off x="93789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/>
          </p:cNvPr>
          <p:cNvSpPr/>
          <p:nvPr/>
        </p:nvSpPr>
        <p:spPr bwMode="auto">
          <a:xfrm rot="5400000">
            <a:off x="947429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/>
          </p:cNvPr>
          <p:cNvSpPr/>
          <p:nvPr/>
        </p:nvSpPr>
        <p:spPr bwMode="auto">
          <a:xfrm rot="5400000">
            <a:off x="956967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/>
          </p:cNvPr>
          <p:cNvSpPr/>
          <p:nvPr/>
        </p:nvSpPr>
        <p:spPr bwMode="auto">
          <a:xfrm rot="5400000">
            <a:off x="966505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/>
          </p:cNvPr>
          <p:cNvSpPr/>
          <p:nvPr/>
        </p:nvSpPr>
        <p:spPr bwMode="auto">
          <a:xfrm rot="5400000">
            <a:off x="976043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/>
          </p:cNvPr>
          <p:cNvSpPr/>
          <p:nvPr/>
        </p:nvSpPr>
        <p:spPr bwMode="auto">
          <a:xfrm rot="5400000">
            <a:off x="98558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/>
          </p:cNvPr>
          <p:cNvSpPr/>
          <p:nvPr/>
        </p:nvSpPr>
        <p:spPr bwMode="auto">
          <a:xfrm rot="5400000">
            <a:off x="995119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Rectangle: Rounded Corners 264">
            <a:extLst/>
          </p:cNvPr>
          <p:cNvSpPr/>
          <p:nvPr/>
        </p:nvSpPr>
        <p:spPr bwMode="auto">
          <a:xfrm rot="5400000">
            <a:off x="1004657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6" name="Rectangle: Rounded Corners 265">
            <a:extLst/>
          </p:cNvPr>
          <p:cNvSpPr/>
          <p:nvPr/>
        </p:nvSpPr>
        <p:spPr bwMode="auto">
          <a:xfrm rot="5400000">
            <a:off x="101442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7" name="Rectangle: Rounded Corners 266">
            <a:extLst/>
          </p:cNvPr>
          <p:cNvSpPr/>
          <p:nvPr/>
        </p:nvSpPr>
        <p:spPr bwMode="auto">
          <a:xfrm rot="5400000">
            <a:off x="1023959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8" name="Rectangle: Rounded Corners 267">
            <a:extLst/>
          </p:cNvPr>
          <p:cNvSpPr/>
          <p:nvPr/>
        </p:nvSpPr>
        <p:spPr bwMode="auto">
          <a:xfrm rot="5400000">
            <a:off x="103349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9" name="Rectangle: Rounded Corners 268">
            <a:extLst/>
          </p:cNvPr>
          <p:cNvSpPr/>
          <p:nvPr/>
        </p:nvSpPr>
        <p:spPr bwMode="auto">
          <a:xfrm rot="5400000">
            <a:off x="104303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/>
          </p:cNvPr>
          <p:cNvSpPr/>
          <p:nvPr/>
        </p:nvSpPr>
        <p:spPr bwMode="auto">
          <a:xfrm rot="5400000">
            <a:off x="105257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/>
          </p:cNvPr>
          <p:cNvSpPr/>
          <p:nvPr/>
        </p:nvSpPr>
        <p:spPr bwMode="auto">
          <a:xfrm rot="5400000">
            <a:off x="10621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/>
          </p:cNvPr>
          <p:cNvSpPr/>
          <p:nvPr/>
        </p:nvSpPr>
        <p:spPr bwMode="auto">
          <a:xfrm rot="5400000">
            <a:off x="107164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/>
          </p:cNvPr>
          <p:cNvSpPr/>
          <p:nvPr/>
        </p:nvSpPr>
        <p:spPr bwMode="auto">
          <a:xfrm rot="5400000">
            <a:off x="10811877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87601" y="2624109"/>
            <a:ext cx="1008480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578738" y="4868502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FF23621-FB74-4BB3-9FDD-C3FD0531FC33}"/>
              </a:ext>
            </a:extLst>
          </p:cNvPr>
          <p:cNvCxnSpPr/>
          <p:nvPr/>
        </p:nvCxnSpPr>
        <p:spPr>
          <a:xfrm>
            <a:off x="839073" y="3494666"/>
            <a:ext cx="1096968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50F3-4CF0-4AF0-8930-1BE2D082A0BC}"/>
              </a:ext>
            </a:extLst>
          </p:cNvPr>
          <p:cNvGrpSpPr/>
          <p:nvPr/>
        </p:nvGrpSpPr>
        <p:grpSpPr>
          <a:xfrm>
            <a:off x="1202748" y="1781193"/>
            <a:ext cx="2186633" cy="1488315"/>
            <a:chOff x="0" y="753357"/>
            <a:chExt cx="2187253" cy="1488737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1C76EA5-7372-4864-8140-195115878644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2BA49-0F91-4B36-99DD-F3E0302FDA7C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69EC854-F532-441D-BB13-58568869AAE5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7C9E6EF-D9C7-40E6-8043-870E0ECFC340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5D1DEF-39BB-4C0B-BA5A-33C05818ED6C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92FA90B-6D83-4677-9BA6-2342B898570D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BAA43BC-81CE-4D00-85A9-E9B36B92E7F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FF22072-C873-446A-9049-3E32BC218D7D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16F1B168-09A4-4801-9E08-4B5BAB9DF509}"/>
              </a:ext>
            </a:extLst>
          </p:cNvPr>
          <p:cNvSpPr/>
          <p:nvPr/>
        </p:nvSpPr>
        <p:spPr bwMode="auto">
          <a:xfrm>
            <a:off x="7756334" y="4673866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C194EF0-F8C9-4FAB-8078-BC702A106243}"/>
              </a:ext>
            </a:extLst>
          </p:cNvPr>
          <p:cNvSpPr/>
          <p:nvPr/>
        </p:nvSpPr>
        <p:spPr bwMode="auto">
          <a:xfrm>
            <a:off x="7756334" y="5054757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B0847F2-DC3E-49E1-B147-06F45003C19C}"/>
              </a:ext>
            </a:extLst>
          </p:cNvPr>
          <p:cNvGrpSpPr/>
          <p:nvPr/>
        </p:nvGrpSpPr>
        <p:grpSpPr>
          <a:xfrm>
            <a:off x="5086874" y="1781193"/>
            <a:ext cx="2186633" cy="1488315"/>
            <a:chOff x="0" y="753357"/>
            <a:chExt cx="2187253" cy="148873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6879E69-C4DB-42C4-BE46-8DAE06FA29E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46634B1-94DE-4584-9591-821ABA107A2B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32D2128-4649-4FFA-AB07-C3835FF0D229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A414A63-7719-4803-B8BA-E0B048EC35BA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67DB5B-F066-4F4D-9AB7-12923864FE99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Trapezoid 188">
              <a:extLst>
                <a:ext uri="{FF2B5EF4-FFF2-40B4-BE49-F238E27FC236}">
                  <a16:creationId xmlns:a16="http://schemas.microsoft.com/office/drawing/2014/main" id="{34576900-AC38-4ED6-AE6D-22505AC4768E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F7A0B9-B1F8-421B-A935-527DC518253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81DB066-6383-4891-AFA5-CF1D659F0FBD}"/>
                </a:ext>
              </a:extLst>
            </p:cNvPr>
            <p:cNvSpPr/>
            <p:nvPr/>
          </p:nvSpPr>
          <p:spPr bwMode="auto">
            <a:xfrm>
              <a:off x="1135858" y="862433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dirty="0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1736699-F120-48BA-9791-05D59E835055}"/>
              </a:ext>
            </a:extLst>
          </p:cNvPr>
          <p:cNvGrpSpPr/>
          <p:nvPr/>
        </p:nvGrpSpPr>
        <p:grpSpPr>
          <a:xfrm>
            <a:off x="8969534" y="1781193"/>
            <a:ext cx="2186633" cy="1488315"/>
            <a:chOff x="0" y="753357"/>
            <a:chExt cx="2187253" cy="1488737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8AFA40-EAEB-4877-BFAB-241CF78F2E9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6EA1916-4FA1-41A5-BECE-31AA3889BA61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63A8216-F8EB-4040-BAE0-A6DB00A10F2A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C5927A5-7818-4712-A97E-269EBB6C926F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A2A9072-BD69-41CF-94EC-2B2F412010C4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309C3E5F-6C19-4444-9EE0-3E43145861E2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114C65B-D74D-4731-BCE4-E90F99FC4F99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4A1C212-45CD-4AA0-AD4D-449B021C1BBF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FBD9F2B-F505-4AB0-8992-C09A921B5D51}"/>
              </a:ext>
            </a:extLst>
          </p:cNvPr>
          <p:cNvSpPr/>
          <p:nvPr/>
        </p:nvSpPr>
        <p:spPr bwMode="auto">
          <a:xfrm>
            <a:off x="3510278" y="5130936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49A60F6-084B-48FB-9AEF-D067F593FF7B}"/>
              </a:ext>
            </a:extLst>
          </p:cNvPr>
          <p:cNvSpPr/>
          <p:nvPr/>
        </p:nvSpPr>
        <p:spPr bwMode="auto">
          <a:xfrm>
            <a:off x="3357920" y="4978578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79F3993-55F1-47DE-867B-99B2A5BCA482}"/>
              </a:ext>
            </a:extLst>
          </p:cNvPr>
          <p:cNvSpPr/>
          <p:nvPr/>
        </p:nvSpPr>
        <p:spPr bwMode="auto">
          <a:xfrm>
            <a:off x="3205564" y="4826220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EFA083-C400-4FB3-A796-F70683FA0713}"/>
              </a:ext>
            </a:extLst>
          </p:cNvPr>
          <p:cNvCxnSpPr/>
          <p:nvPr/>
        </p:nvCxnSpPr>
        <p:spPr>
          <a:xfrm>
            <a:off x="839073" y="1598431"/>
            <a:ext cx="10969688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EF0661CF-8E32-47CC-ACBE-71DB9C390DC0}"/>
              </a:ext>
            </a:extLst>
          </p:cNvPr>
          <p:cNvSpPr txBox="1"/>
          <p:nvPr/>
        </p:nvSpPr>
        <p:spPr>
          <a:xfrm rot="16200000">
            <a:off x="171098" y="717275"/>
            <a:ext cx="874418" cy="46149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35E4C88-8776-47DF-8918-31523A2767D5}"/>
              </a:ext>
            </a:extLst>
          </p:cNvPr>
          <p:cNvGrpSpPr/>
          <p:nvPr/>
        </p:nvGrpSpPr>
        <p:grpSpPr>
          <a:xfrm>
            <a:off x="1202749" y="492260"/>
            <a:ext cx="2179547" cy="878268"/>
            <a:chOff x="1238204" y="1748518"/>
            <a:chExt cx="2180166" cy="878518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12B897F-C80A-4F4B-8C06-C5E0CCFE61BA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CCAC5E34-0B89-4E2D-9F3A-1BDE2CBE3CB8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7F06C8BB-C8DF-4CE1-8BDC-330E84240366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5EA35E4-A511-4A26-A527-DE1B97162D91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9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17 -0.03563 L 0.3167 -0.406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-185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381E-6 -2.11984E-6 L -0.03319 -0.406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" y="-203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135E-6 -2.11984E-6 L -0.10186 -0.406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651E-6 -2.11984E-6 L -0.24496 -0.406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4" y="-203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3 -0.03472 L 0.04914 -0.406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" y="-185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4358E-6 -2.11984E-6 L -0.03485 -0.4060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9" y="-20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9515E-7 -2.11984E-6 L -0.09727 -0.406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538E-6 -2.11984E-6 L -0.0822 -0.4060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0" y="-20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16" grpId="0" animBg="1"/>
      <p:bldP spid="226" grpId="0" animBg="1"/>
      <p:bldP spid="236" grpId="0" animBg="1"/>
      <p:bldP spid="246" grpId="0" animBg="1"/>
      <p:bldP spid="259" grpId="0" animBg="1"/>
      <p:bldP spid="266" grpId="0" animBg="1"/>
      <p:bldP spid="272" grpId="0" animBg="1"/>
    </p:bldLst>
  </p:timing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5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785B81-CA3F-4BB8-BB4C-924BD873B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ff39d70c-cb26-42e3-90dd-658a2fd7f3c2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2318</Words>
  <Application>Microsoft Office PowerPoint</Application>
  <PresentationFormat>Custom</PresentationFormat>
  <Paragraphs>728</Paragraphs>
  <Slides>38</Slides>
  <Notes>31</Notes>
  <HiddenSlides>18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Segoe UI</vt:lpstr>
      <vt:lpstr>Segoe UI (Body)</vt:lpstr>
      <vt:lpstr>Segoe UI Light</vt:lpstr>
      <vt:lpstr>Segoe UI Semibold</vt:lpstr>
      <vt:lpstr>Segoe UI Semilight</vt:lpstr>
      <vt:lpstr>Times New Roman</vt:lpstr>
      <vt:lpstr>Wingdings</vt:lpstr>
      <vt:lpstr>Template</vt:lpstr>
      <vt:lpstr>5-50201_Microsoft_Ready_Template</vt:lpstr>
      <vt:lpstr>Office Theme</vt:lpstr>
      <vt:lpstr>1_Template</vt:lpstr>
      <vt:lpstr>Modernizing Your Data Warehouse</vt:lpstr>
      <vt:lpstr>PowerPoint Presentation</vt:lpstr>
      <vt:lpstr>SQL DW  Gen-2: Performance enhancements</vt:lpstr>
      <vt:lpstr>Agenda</vt:lpstr>
      <vt:lpstr>Gen1 vs Gen2</vt:lpstr>
      <vt:lpstr>Azure SQL DW – Cloud Enabled Data Warehousing compute and storage separation</vt:lpstr>
      <vt:lpstr>Azure SQL DW – Cloud Enabled Data Warehousing on-demand scaling, pause and resume for maximum charging flexibility</vt:lpstr>
      <vt:lpstr>Azure SQL DW  initial, generation 1, platform architecture</vt:lpstr>
      <vt:lpstr>PowerPoint Presentation</vt:lpstr>
      <vt:lpstr>Next Generation Architecture bottomless storage</vt:lpstr>
      <vt:lpstr>Automated Tiering Of Storage Layers</vt:lpstr>
      <vt:lpstr>Adaptive cache</vt:lpstr>
      <vt:lpstr>Adaptive cache miss (cold scan)</vt:lpstr>
      <vt:lpstr>PowerPoint Presentation</vt:lpstr>
      <vt:lpstr>Adaptive cache miss (full cache, cold scan)</vt:lpstr>
      <vt:lpstr>Sizing the Gen2 Cache</vt:lpstr>
      <vt:lpstr>PowerPoint Presentation</vt:lpstr>
      <vt:lpstr>Gen2 Loading Guidance</vt:lpstr>
      <vt:lpstr>Azure Portal –  Monitoring Gen2 cache</vt:lpstr>
      <vt:lpstr>Monitoring and tuning the Gen2 cache</vt:lpstr>
      <vt:lpstr>Gen2 Resource Classes</vt:lpstr>
      <vt:lpstr>History of Dynamic Resource Classes</vt:lpstr>
      <vt:lpstr>Gen1 - Inconsistent Concurrency</vt:lpstr>
      <vt:lpstr>Gen2 – Simpler model</vt:lpstr>
      <vt:lpstr>Gen2 – Simpler model</vt:lpstr>
      <vt:lpstr>Gen2 Performance Accelerator</vt:lpstr>
      <vt:lpstr>Distributed Data Movement</vt:lpstr>
      <vt:lpstr>Gen1 – Data Movement Service</vt:lpstr>
      <vt:lpstr>Gen2 – instant data movement</vt:lpstr>
      <vt:lpstr>ShuffleMove with  Instant data movement demo</vt:lpstr>
      <vt:lpstr>Industry Leading Performance</vt:lpstr>
      <vt:lpstr>Industry Leading Performance</vt:lpstr>
      <vt:lpstr>Gen2 Performance Announcement Details</vt:lpstr>
      <vt:lpstr>Gen2++ Futures</vt:lpstr>
      <vt:lpstr>Lower Entry Point</vt:lpstr>
      <vt:lpstr>Gen2 Future Goodies</vt:lpstr>
      <vt:lpstr>Then Some More</vt:lpstr>
      <vt:lpstr>Q&amp;A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2019-06-23T09:07:47Z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